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65" r:id="rId2"/>
    <p:sldId id="310" r:id="rId3"/>
    <p:sldId id="311" r:id="rId4"/>
    <p:sldId id="313" r:id="rId5"/>
    <p:sldId id="312" r:id="rId6"/>
    <p:sldId id="314" r:id="rId7"/>
    <p:sldId id="315" r:id="rId8"/>
    <p:sldId id="316"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0" r:id="rId22"/>
    <p:sldId id="331" r:id="rId23"/>
    <p:sldId id="332" r:id="rId24"/>
    <p:sldId id="350" r:id="rId25"/>
    <p:sldId id="333" r:id="rId26"/>
    <p:sldId id="335" r:id="rId27"/>
    <p:sldId id="341" r:id="rId28"/>
    <p:sldId id="337" r:id="rId29"/>
    <p:sldId id="338" r:id="rId30"/>
    <p:sldId id="342" r:id="rId31"/>
    <p:sldId id="340" r:id="rId32"/>
    <p:sldId id="343" r:id="rId33"/>
    <p:sldId id="344" r:id="rId34"/>
    <p:sldId id="345" r:id="rId35"/>
    <p:sldId id="346" r:id="rId36"/>
    <p:sldId id="347" r:id="rId37"/>
    <p:sldId id="348" r:id="rId38"/>
    <p:sldId id="349" r:id="rId39"/>
    <p:sldId id="351" r:id="rId40"/>
  </p:sldIdLst>
  <p:sldSz cx="12188825" cy="6858000"/>
  <p:notesSz cx="6858000" cy="9144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8BCB"/>
    <a:srgbClr val="66CCFF"/>
    <a:srgbClr val="481955"/>
    <a:srgbClr val="FFAB57"/>
    <a:srgbClr val="73E96D"/>
    <a:srgbClr val="67EF74"/>
    <a:srgbClr val="7BDBBB"/>
    <a:srgbClr val="66FFFF"/>
    <a:srgbClr val="FF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97E7E-A43D-451E-B209-7B3029250D4D}" v="264" dt="2023-05-23T15:48:20.2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0" autoAdjust="0"/>
    <p:restoredTop sz="92000" autoAdjust="0"/>
  </p:normalViewPr>
  <p:slideViewPr>
    <p:cSldViewPr showGuides="1">
      <p:cViewPr varScale="1">
        <p:scale>
          <a:sx n="73" d="100"/>
          <a:sy n="73" d="100"/>
        </p:scale>
        <p:origin x="230" y="77"/>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7DF685-2154-48F3-83BD-F344EF5006EF}" type="doc">
      <dgm:prSet loTypeId="urn:microsoft.com/office/officeart/2005/8/layout/chevron2" loCatId="process" qsTypeId="urn:microsoft.com/office/officeart/2005/8/quickstyle/3d2" qsCatId="3D" csTypeId="urn:microsoft.com/office/officeart/2005/8/colors/accent1_2" csCatId="accent1" phldr="1"/>
      <dgm:spPr/>
      <dgm:t>
        <a:bodyPr/>
        <a:lstStyle/>
        <a:p>
          <a:endParaRPr lang="en-US"/>
        </a:p>
      </dgm:t>
    </dgm:pt>
    <dgm:pt modelId="{8A8D1B9E-FBD8-4C1A-AC77-D74E387190C8}">
      <dgm:prSet phldrT="[Text]"/>
      <dgm:spPr>
        <a:solidFill>
          <a:schemeClr val="accent5">
            <a:lumMod val="75000"/>
          </a:schemeClr>
        </a:solidFill>
      </dgm:spPr>
      <dgm:t>
        <a:bodyPr/>
        <a:lstStyle/>
        <a:p>
          <a:r>
            <a:rPr lang="en-US" dirty="0"/>
            <a:t>1.</a:t>
          </a:r>
        </a:p>
      </dgm:t>
    </dgm:pt>
    <dgm:pt modelId="{C98D2C6E-2195-40F8-83F0-B821AB0143EF}" type="parTrans" cxnId="{46500DA4-2D17-4EA5-967C-0D5CBCA59D19}">
      <dgm:prSet/>
      <dgm:spPr/>
      <dgm:t>
        <a:bodyPr/>
        <a:lstStyle/>
        <a:p>
          <a:endParaRPr lang="en-US"/>
        </a:p>
      </dgm:t>
    </dgm:pt>
    <dgm:pt modelId="{49D4A254-0CB2-41ED-B4E7-9B649C35F7D0}" type="sibTrans" cxnId="{46500DA4-2D17-4EA5-967C-0D5CBCA59D19}">
      <dgm:prSet/>
      <dgm:spPr/>
      <dgm:t>
        <a:bodyPr/>
        <a:lstStyle/>
        <a:p>
          <a:endParaRPr lang="en-US"/>
        </a:p>
      </dgm:t>
    </dgm:pt>
    <dgm:pt modelId="{B92E3C8A-C62C-4E59-82D4-28F2C2959E80}">
      <dgm:prSet phldrT="[Text]" custT="1"/>
      <dgm:spPr/>
      <dgm:t>
        <a:bodyPr/>
        <a:lstStyle/>
        <a:p>
          <a:pPr>
            <a:buFont typeface="Wingdings" panose="05000000000000000000" pitchFamily="2" charset="2"/>
            <a:buChar char="q"/>
          </a:pPr>
          <a:r>
            <a:rPr lang="en-US" sz="1800" dirty="0">
              <a:latin typeface="Rockwell" panose="02060603020205020403" pitchFamily="18" charset="0"/>
            </a:rPr>
            <a:t>The confusion matrix gives us 229+71 = </a:t>
          </a:r>
          <a:r>
            <a:rPr lang="en-US" sz="1800" b="1" dirty="0">
              <a:latin typeface="Rockwell" panose="02060603020205020403" pitchFamily="18" charset="0"/>
            </a:rPr>
            <a:t>300</a:t>
          </a:r>
          <a:r>
            <a:rPr lang="en-US" sz="1800" dirty="0">
              <a:latin typeface="Rockwell" panose="02060603020205020403" pitchFamily="18" charset="0"/>
            </a:rPr>
            <a:t> correct predictions and 59+33 = </a:t>
          </a:r>
          <a:r>
            <a:rPr lang="en-US" sz="1800" b="1" dirty="0">
              <a:latin typeface="Rockwell" panose="02060603020205020403" pitchFamily="18" charset="0"/>
            </a:rPr>
            <a:t>92</a:t>
          </a:r>
          <a:r>
            <a:rPr lang="en-US" sz="1800" dirty="0">
              <a:latin typeface="Rockwell" panose="02060603020205020403" pitchFamily="18" charset="0"/>
            </a:rPr>
            <a:t> incorrect predictions. </a:t>
          </a:r>
        </a:p>
      </dgm:t>
    </dgm:pt>
    <dgm:pt modelId="{DD6E8A4E-F649-4BB4-99B3-0B815A0C53DE}" type="parTrans" cxnId="{A7565833-1EF8-4ED3-A9C6-76F900591BD3}">
      <dgm:prSet/>
      <dgm:spPr/>
      <dgm:t>
        <a:bodyPr/>
        <a:lstStyle/>
        <a:p>
          <a:endParaRPr lang="en-US"/>
        </a:p>
      </dgm:t>
    </dgm:pt>
    <dgm:pt modelId="{78078E47-6B1D-4585-A7AF-3554E85D565D}" type="sibTrans" cxnId="{A7565833-1EF8-4ED3-A9C6-76F900591BD3}">
      <dgm:prSet/>
      <dgm:spPr/>
      <dgm:t>
        <a:bodyPr/>
        <a:lstStyle/>
        <a:p>
          <a:endParaRPr lang="en-US"/>
        </a:p>
      </dgm:t>
    </dgm:pt>
    <dgm:pt modelId="{2A7F913D-3B4B-41D7-934D-C977E300CD89}">
      <dgm:prSet phldrT="[Text]"/>
      <dgm:spPr>
        <a:solidFill>
          <a:schemeClr val="accent3">
            <a:lumMod val="50000"/>
          </a:schemeClr>
        </a:solidFill>
      </dgm:spPr>
      <dgm:t>
        <a:bodyPr/>
        <a:lstStyle/>
        <a:p>
          <a:r>
            <a:rPr lang="en-US" dirty="0"/>
            <a:t>2.</a:t>
          </a:r>
        </a:p>
      </dgm:t>
    </dgm:pt>
    <dgm:pt modelId="{6071A33A-2046-4EE6-8E07-6671A80B152D}" type="parTrans" cxnId="{F7B5E8E6-78C9-4380-9166-8415688BB6D8}">
      <dgm:prSet/>
      <dgm:spPr/>
      <dgm:t>
        <a:bodyPr/>
        <a:lstStyle/>
        <a:p>
          <a:endParaRPr lang="en-US"/>
        </a:p>
      </dgm:t>
    </dgm:pt>
    <dgm:pt modelId="{EF6A49D3-B1C2-4507-8C09-FE400C08EE81}" type="sibTrans" cxnId="{F7B5E8E6-78C9-4380-9166-8415688BB6D8}">
      <dgm:prSet/>
      <dgm:spPr/>
      <dgm:t>
        <a:bodyPr/>
        <a:lstStyle/>
        <a:p>
          <a:endParaRPr lang="en-US"/>
        </a:p>
      </dgm:t>
    </dgm:pt>
    <dgm:pt modelId="{DDD76EE5-E89D-457F-9513-9EFDC4F638F2}">
      <dgm:prSet phldrT="[Text]" custT="1"/>
      <dgm:spPr/>
      <dgm:t>
        <a:bodyPr/>
        <a:lstStyle/>
        <a:p>
          <a:pPr>
            <a:buFont typeface="Wingdings" panose="05000000000000000000" pitchFamily="2" charset="2"/>
            <a:buChar char="q"/>
          </a:pPr>
          <a:r>
            <a:rPr lang="en-US" sz="1800" dirty="0">
              <a:latin typeface="Rockwell" panose="02060603020205020403" pitchFamily="18" charset="0"/>
            </a:rPr>
            <a:t>The </a:t>
          </a:r>
          <a:r>
            <a:rPr lang="en-US" sz="1800" b="1" dirty="0">
              <a:latin typeface="Rockwell" panose="02060603020205020403" pitchFamily="18" charset="0"/>
            </a:rPr>
            <a:t>accuracy</a:t>
          </a:r>
          <a:r>
            <a:rPr lang="en-US" sz="1800" dirty="0">
              <a:latin typeface="Rockwell" panose="02060603020205020403" pitchFamily="18" charset="0"/>
            </a:rPr>
            <a:t> is 300/392 = </a:t>
          </a:r>
          <a:r>
            <a:rPr lang="en-US" sz="1800" b="1" dirty="0">
              <a:latin typeface="Rockwell" panose="02060603020205020403" pitchFamily="18" charset="0"/>
            </a:rPr>
            <a:t>0.765306</a:t>
          </a:r>
          <a:r>
            <a:rPr lang="en-US" sz="1800" dirty="0">
              <a:latin typeface="Rockwell" panose="02060603020205020403" pitchFamily="18" charset="0"/>
            </a:rPr>
            <a:t>. So, our model predicts the correct output with </a:t>
          </a:r>
          <a:r>
            <a:rPr lang="en-US" sz="1800" b="1" dirty="0">
              <a:latin typeface="Rockwell" panose="02060603020205020403" pitchFamily="18" charset="0"/>
            </a:rPr>
            <a:t>76.53% </a:t>
          </a:r>
          <a:r>
            <a:rPr lang="en-US" sz="1800" dirty="0">
              <a:latin typeface="Rockwell" panose="02060603020205020403" pitchFamily="18" charset="0"/>
            </a:rPr>
            <a:t>accuracy.</a:t>
          </a:r>
        </a:p>
      </dgm:t>
    </dgm:pt>
    <dgm:pt modelId="{6EB7D653-2848-4A25-8428-71D83C777CF6}" type="parTrans" cxnId="{CDC1387F-96A4-4909-A67F-8831445F739A}">
      <dgm:prSet/>
      <dgm:spPr/>
      <dgm:t>
        <a:bodyPr/>
        <a:lstStyle/>
        <a:p>
          <a:endParaRPr lang="en-US"/>
        </a:p>
      </dgm:t>
    </dgm:pt>
    <dgm:pt modelId="{5B4D58C4-6656-4921-A247-E68DA9D3C832}" type="sibTrans" cxnId="{CDC1387F-96A4-4909-A67F-8831445F739A}">
      <dgm:prSet/>
      <dgm:spPr/>
      <dgm:t>
        <a:bodyPr/>
        <a:lstStyle/>
        <a:p>
          <a:endParaRPr lang="en-US"/>
        </a:p>
      </dgm:t>
    </dgm:pt>
    <dgm:pt modelId="{A1BC83EA-4FBB-47C1-90D8-686E5360AC1E}">
      <dgm:prSet phldrT="[Text]"/>
      <dgm:spPr>
        <a:solidFill>
          <a:schemeClr val="accent3">
            <a:lumMod val="75000"/>
          </a:schemeClr>
        </a:solidFill>
      </dgm:spPr>
      <dgm:t>
        <a:bodyPr/>
        <a:lstStyle/>
        <a:p>
          <a:r>
            <a:rPr lang="en-US" dirty="0"/>
            <a:t>3.</a:t>
          </a:r>
        </a:p>
      </dgm:t>
    </dgm:pt>
    <dgm:pt modelId="{BFB88C7B-0CE4-4972-B5FE-F659B091BC21}" type="parTrans" cxnId="{F8D667A7-CC74-4AD7-ABBC-8370F383209E}">
      <dgm:prSet/>
      <dgm:spPr/>
      <dgm:t>
        <a:bodyPr/>
        <a:lstStyle/>
        <a:p>
          <a:endParaRPr lang="en-US"/>
        </a:p>
      </dgm:t>
    </dgm:pt>
    <dgm:pt modelId="{4283C010-3BA0-47BB-A434-DEA8781388CA}" type="sibTrans" cxnId="{F8D667A7-CC74-4AD7-ABBC-8370F383209E}">
      <dgm:prSet/>
      <dgm:spPr/>
      <dgm:t>
        <a:bodyPr/>
        <a:lstStyle/>
        <a:p>
          <a:endParaRPr lang="en-US"/>
        </a:p>
      </dgm:t>
    </dgm:pt>
    <dgm:pt modelId="{4F0CD28B-07C2-4D0D-8FC0-FDB8F6EDF55C}">
      <dgm:prSet phldrT="[Text]" custT="1"/>
      <dgm:spPr/>
      <dgm:t>
        <a:bodyPr/>
        <a:lstStyle/>
        <a:p>
          <a:pPr>
            <a:buFont typeface="Wingdings" panose="05000000000000000000" pitchFamily="2" charset="2"/>
            <a:buChar char="q"/>
          </a:pPr>
          <a:r>
            <a:rPr lang="en-US" sz="1800" dirty="0">
              <a:latin typeface="Rockwell" panose="02060603020205020403" pitchFamily="18" charset="0"/>
            </a:rPr>
            <a:t>The </a:t>
          </a:r>
          <a:r>
            <a:rPr lang="en-US" sz="1800" b="1" dirty="0">
              <a:latin typeface="Rockwell" panose="02060603020205020403" pitchFamily="18" charset="0"/>
            </a:rPr>
            <a:t>error rate </a:t>
          </a:r>
          <a:r>
            <a:rPr lang="en-US" sz="1800" dirty="0">
              <a:latin typeface="Rockwell" panose="02060603020205020403" pitchFamily="18" charset="0"/>
            </a:rPr>
            <a:t>of our model is 92/392 = </a:t>
          </a:r>
          <a:r>
            <a:rPr lang="en-US" sz="1800" b="1" dirty="0">
              <a:latin typeface="Rockwell" panose="02060603020205020403" pitchFamily="18" charset="0"/>
            </a:rPr>
            <a:t>0.234693</a:t>
          </a:r>
          <a:r>
            <a:rPr lang="en-US" sz="1800" dirty="0">
              <a:latin typeface="Rockwell" panose="02060603020205020403" pitchFamily="18" charset="0"/>
            </a:rPr>
            <a:t>. So, our model gives wrong predictions </a:t>
          </a:r>
          <a:r>
            <a:rPr lang="en-US" sz="1800" b="1" dirty="0">
              <a:latin typeface="Rockwell" panose="02060603020205020403" pitchFamily="18" charset="0"/>
            </a:rPr>
            <a:t>23.46% </a:t>
          </a:r>
          <a:r>
            <a:rPr lang="en-US" sz="1800" dirty="0">
              <a:latin typeface="Rockwell" panose="02060603020205020403" pitchFamily="18" charset="0"/>
            </a:rPr>
            <a:t>times.</a:t>
          </a:r>
        </a:p>
      </dgm:t>
    </dgm:pt>
    <dgm:pt modelId="{94648609-F2EC-4779-8EAB-B11E96BD16F3}" type="parTrans" cxnId="{1BC77B9E-E013-49E6-87A6-501017362E15}">
      <dgm:prSet/>
      <dgm:spPr/>
      <dgm:t>
        <a:bodyPr/>
        <a:lstStyle/>
        <a:p>
          <a:endParaRPr lang="en-US"/>
        </a:p>
      </dgm:t>
    </dgm:pt>
    <dgm:pt modelId="{9FE0C0F3-EE30-498C-B932-A2F23B961A64}" type="sibTrans" cxnId="{1BC77B9E-E013-49E6-87A6-501017362E15}">
      <dgm:prSet/>
      <dgm:spPr/>
      <dgm:t>
        <a:bodyPr/>
        <a:lstStyle/>
        <a:p>
          <a:endParaRPr lang="en-US"/>
        </a:p>
      </dgm:t>
    </dgm:pt>
    <dgm:pt modelId="{A17DA610-A6EF-4F8B-BD59-4C8F7A7E13AC}" type="pres">
      <dgm:prSet presAssocID="{AF7DF685-2154-48F3-83BD-F344EF5006EF}" presName="linearFlow" presStyleCnt="0">
        <dgm:presLayoutVars>
          <dgm:dir/>
          <dgm:animLvl val="lvl"/>
          <dgm:resizeHandles val="exact"/>
        </dgm:presLayoutVars>
      </dgm:prSet>
      <dgm:spPr/>
    </dgm:pt>
    <dgm:pt modelId="{A39F6519-0E38-4481-9173-69C24DC70156}" type="pres">
      <dgm:prSet presAssocID="{8A8D1B9E-FBD8-4C1A-AC77-D74E387190C8}" presName="composite" presStyleCnt="0"/>
      <dgm:spPr/>
    </dgm:pt>
    <dgm:pt modelId="{3E5A1C8B-0907-4A82-B79B-97D50873A840}" type="pres">
      <dgm:prSet presAssocID="{8A8D1B9E-FBD8-4C1A-AC77-D74E387190C8}" presName="parentText" presStyleLbl="alignNode1" presStyleIdx="0" presStyleCnt="3" custLinFactNeighborX="201" custLinFactNeighborY="-125">
        <dgm:presLayoutVars>
          <dgm:chMax val="1"/>
          <dgm:bulletEnabled val="1"/>
        </dgm:presLayoutVars>
      </dgm:prSet>
      <dgm:spPr/>
    </dgm:pt>
    <dgm:pt modelId="{5FCE7E69-4228-4522-8CF0-D10F8FE1237F}" type="pres">
      <dgm:prSet presAssocID="{8A8D1B9E-FBD8-4C1A-AC77-D74E387190C8}" presName="descendantText" presStyleLbl="alignAcc1" presStyleIdx="0" presStyleCnt="3" custLinFactNeighborX="0" custLinFactNeighborY="0">
        <dgm:presLayoutVars>
          <dgm:bulletEnabled val="1"/>
        </dgm:presLayoutVars>
      </dgm:prSet>
      <dgm:spPr/>
    </dgm:pt>
    <dgm:pt modelId="{CEC01FC3-05DB-4879-80C8-666DA7D4C7C8}" type="pres">
      <dgm:prSet presAssocID="{49D4A254-0CB2-41ED-B4E7-9B649C35F7D0}" presName="sp" presStyleCnt="0"/>
      <dgm:spPr/>
    </dgm:pt>
    <dgm:pt modelId="{DE49C37A-AC80-473B-9549-73645080950B}" type="pres">
      <dgm:prSet presAssocID="{2A7F913D-3B4B-41D7-934D-C977E300CD89}" presName="composite" presStyleCnt="0"/>
      <dgm:spPr/>
    </dgm:pt>
    <dgm:pt modelId="{6E769EF4-48EF-4A67-B931-1174EEDD763E}" type="pres">
      <dgm:prSet presAssocID="{2A7F913D-3B4B-41D7-934D-C977E300CD89}" presName="parentText" presStyleLbl="alignNode1" presStyleIdx="1" presStyleCnt="3">
        <dgm:presLayoutVars>
          <dgm:chMax val="1"/>
          <dgm:bulletEnabled val="1"/>
        </dgm:presLayoutVars>
      </dgm:prSet>
      <dgm:spPr/>
    </dgm:pt>
    <dgm:pt modelId="{2A4A0B35-1738-4ED2-BEC6-8B48D1929B81}" type="pres">
      <dgm:prSet presAssocID="{2A7F913D-3B4B-41D7-934D-C977E300CD89}" presName="descendantText" presStyleLbl="alignAcc1" presStyleIdx="1" presStyleCnt="3" custLinFactNeighborY="0">
        <dgm:presLayoutVars>
          <dgm:bulletEnabled val="1"/>
        </dgm:presLayoutVars>
      </dgm:prSet>
      <dgm:spPr/>
    </dgm:pt>
    <dgm:pt modelId="{11DED0B2-2CBA-42E5-AEEA-BB64FE45D237}" type="pres">
      <dgm:prSet presAssocID="{EF6A49D3-B1C2-4507-8C09-FE400C08EE81}" presName="sp" presStyleCnt="0"/>
      <dgm:spPr/>
    </dgm:pt>
    <dgm:pt modelId="{4F5BAA6C-FC23-4BA7-802C-E87A21B4FCC3}" type="pres">
      <dgm:prSet presAssocID="{A1BC83EA-4FBB-47C1-90D8-686E5360AC1E}" presName="composite" presStyleCnt="0"/>
      <dgm:spPr/>
    </dgm:pt>
    <dgm:pt modelId="{167C9696-60A3-4865-AA91-9AF48AB9FA90}" type="pres">
      <dgm:prSet presAssocID="{A1BC83EA-4FBB-47C1-90D8-686E5360AC1E}" presName="parentText" presStyleLbl="alignNode1" presStyleIdx="2" presStyleCnt="3">
        <dgm:presLayoutVars>
          <dgm:chMax val="1"/>
          <dgm:bulletEnabled val="1"/>
        </dgm:presLayoutVars>
      </dgm:prSet>
      <dgm:spPr/>
    </dgm:pt>
    <dgm:pt modelId="{8BF89269-335F-4405-BF45-CEB3DC264194}" type="pres">
      <dgm:prSet presAssocID="{A1BC83EA-4FBB-47C1-90D8-686E5360AC1E}" presName="descendantText" presStyleLbl="alignAcc1" presStyleIdx="2" presStyleCnt="3" custLinFactNeighborY="0">
        <dgm:presLayoutVars>
          <dgm:bulletEnabled val="1"/>
        </dgm:presLayoutVars>
      </dgm:prSet>
      <dgm:spPr/>
    </dgm:pt>
  </dgm:ptLst>
  <dgm:cxnLst>
    <dgm:cxn modelId="{CFC1B603-845C-404F-847B-D7C44CF17F2A}" type="presOf" srcId="{8A8D1B9E-FBD8-4C1A-AC77-D74E387190C8}" destId="{3E5A1C8B-0907-4A82-B79B-97D50873A840}" srcOrd="0" destOrd="0" presId="urn:microsoft.com/office/officeart/2005/8/layout/chevron2"/>
    <dgm:cxn modelId="{E4D39920-51B4-4962-8A60-3EF24A3C1540}" type="presOf" srcId="{B92E3C8A-C62C-4E59-82D4-28F2C2959E80}" destId="{5FCE7E69-4228-4522-8CF0-D10F8FE1237F}" srcOrd="0" destOrd="0" presId="urn:microsoft.com/office/officeart/2005/8/layout/chevron2"/>
    <dgm:cxn modelId="{A7565833-1EF8-4ED3-A9C6-76F900591BD3}" srcId="{8A8D1B9E-FBD8-4C1A-AC77-D74E387190C8}" destId="{B92E3C8A-C62C-4E59-82D4-28F2C2959E80}" srcOrd="0" destOrd="0" parTransId="{DD6E8A4E-F649-4BB4-99B3-0B815A0C53DE}" sibTransId="{78078E47-6B1D-4585-A7AF-3554E85D565D}"/>
    <dgm:cxn modelId="{906DBB5C-EF72-460A-998F-F35E07CE773D}" type="presOf" srcId="{A1BC83EA-4FBB-47C1-90D8-686E5360AC1E}" destId="{167C9696-60A3-4865-AA91-9AF48AB9FA90}" srcOrd="0" destOrd="0" presId="urn:microsoft.com/office/officeart/2005/8/layout/chevron2"/>
    <dgm:cxn modelId="{CDC1387F-96A4-4909-A67F-8831445F739A}" srcId="{2A7F913D-3B4B-41D7-934D-C977E300CD89}" destId="{DDD76EE5-E89D-457F-9513-9EFDC4F638F2}" srcOrd="0" destOrd="0" parTransId="{6EB7D653-2848-4A25-8428-71D83C777CF6}" sibTransId="{5B4D58C4-6656-4921-A247-E68DA9D3C832}"/>
    <dgm:cxn modelId="{35371D8A-178C-4C70-AC71-26A5CECF3689}" type="presOf" srcId="{2A7F913D-3B4B-41D7-934D-C977E300CD89}" destId="{6E769EF4-48EF-4A67-B931-1174EEDD763E}" srcOrd="0" destOrd="0" presId="urn:microsoft.com/office/officeart/2005/8/layout/chevron2"/>
    <dgm:cxn modelId="{1BC77B9E-E013-49E6-87A6-501017362E15}" srcId="{A1BC83EA-4FBB-47C1-90D8-686E5360AC1E}" destId="{4F0CD28B-07C2-4D0D-8FC0-FDB8F6EDF55C}" srcOrd="0" destOrd="0" parTransId="{94648609-F2EC-4779-8EAB-B11E96BD16F3}" sibTransId="{9FE0C0F3-EE30-498C-B932-A2F23B961A64}"/>
    <dgm:cxn modelId="{46500DA4-2D17-4EA5-967C-0D5CBCA59D19}" srcId="{AF7DF685-2154-48F3-83BD-F344EF5006EF}" destId="{8A8D1B9E-FBD8-4C1A-AC77-D74E387190C8}" srcOrd="0" destOrd="0" parTransId="{C98D2C6E-2195-40F8-83F0-B821AB0143EF}" sibTransId="{49D4A254-0CB2-41ED-B4E7-9B649C35F7D0}"/>
    <dgm:cxn modelId="{F8D667A7-CC74-4AD7-ABBC-8370F383209E}" srcId="{AF7DF685-2154-48F3-83BD-F344EF5006EF}" destId="{A1BC83EA-4FBB-47C1-90D8-686E5360AC1E}" srcOrd="2" destOrd="0" parTransId="{BFB88C7B-0CE4-4972-B5FE-F659B091BC21}" sibTransId="{4283C010-3BA0-47BB-A434-DEA8781388CA}"/>
    <dgm:cxn modelId="{AAE588D1-F1AB-42FF-A4C7-2794D1EA42CA}" type="presOf" srcId="{AF7DF685-2154-48F3-83BD-F344EF5006EF}" destId="{A17DA610-A6EF-4F8B-BD59-4C8F7A7E13AC}" srcOrd="0" destOrd="0" presId="urn:microsoft.com/office/officeart/2005/8/layout/chevron2"/>
    <dgm:cxn modelId="{918181DE-6261-41B5-BD0C-33E8E0683B34}" type="presOf" srcId="{4F0CD28B-07C2-4D0D-8FC0-FDB8F6EDF55C}" destId="{8BF89269-335F-4405-BF45-CEB3DC264194}" srcOrd="0" destOrd="0" presId="urn:microsoft.com/office/officeart/2005/8/layout/chevron2"/>
    <dgm:cxn modelId="{F7B5E8E6-78C9-4380-9166-8415688BB6D8}" srcId="{AF7DF685-2154-48F3-83BD-F344EF5006EF}" destId="{2A7F913D-3B4B-41D7-934D-C977E300CD89}" srcOrd="1" destOrd="0" parTransId="{6071A33A-2046-4EE6-8E07-6671A80B152D}" sibTransId="{EF6A49D3-B1C2-4507-8C09-FE400C08EE81}"/>
    <dgm:cxn modelId="{869324FC-19F2-448B-8A16-C4151910CACB}" type="presOf" srcId="{DDD76EE5-E89D-457F-9513-9EFDC4F638F2}" destId="{2A4A0B35-1738-4ED2-BEC6-8B48D1929B81}" srcOrd="0" destOrd="0" presId="urn:microsoft.com/office/officeart/2005/8/layout/chevron2"/>
    <dgm:cxn modelId="{3F7A0A92-F872-4845-BC1A-2EF79376B325}" type="presParOf" srcId="{A17DA610-A6EF-4F8B-BD59-4C8F7A7E13AC}" destId="{A39F6519-0E38-4481-9173-69C24DC70156}" srcOrd="0" destOrd="0" presId="urn:microsoft.com/office/officeart/2005/8/layout/chevron2"/>
    <dgm:cxn modelId="{D0E9C7FB-FA7A-4A95-BD1A-098EA763955A}" type="presParOf" srcId="{A39F6519-0E38-4481-9173-69C24DC70156}" destId="{3E5A1C8B-0907-4A82-B79B-97D50873A840}" srcOrd="0" destOrd="0" presId="urn:microsoft.com/office/officeart/2005/8/layout/chevron2"/>
    <dgm:cxn modelId="{1F31DE2A-1F12-468D-85A7-811ECDFFE469}" type="presParOf" srcId="{A39F6519-0E38-4481-9173-69C24DC70156}" destId="{5FCE7E69-4228-4522-8CF0-D10F8FE1237F}" srcOrd="1" destOrd="0" presId="urn:microsoft.com/office/officeart/2005/8/layout/chevron2"/>
    <dgm:cxn modelId="{E32B5921-E39C-4E8A-8B49-15E4816D08DF}" type="presParOf" srcId="{A17DA610-A6EF-4F8B-BD59-4C8F7A7E13AC}" destId="{CEC01FC3-05DB-4879-80C8-666DA7D4C7C8}" srcOrd="1" destOrd="0" presId="urn:microsoft.com/office/officeart/2005/8/layout/chevron2"/>
    <dgm:cxn modelId="{C5E26B0E-F982-4241-AF34-06FFBED733DF}" type="presParOf" srcId="{A17DA610-A6EF-4F8B-BD59-4C8F7A7E13AC}" destId="{DE49C37A-AC80-473B-9549-73645080950B}" srcOrd="2" destOrd="0" presId="urn:microsoft.com/office/officeart/2005/8/layout/chevron2"/>
    <dgm:cxn modelId="{9F8F49CA-5CB4-4495-8869-78A7B94943BE}" type="presParOf" srcId="{DE49C37A-AC80-473B-9549-73645080950B}" destId="{6E769EF4-48EF-4A67-B931-1174EEDD763E}" srcOrd="0" destOrd="0" presId="urn:microsoft.com/office/officeart/2005/8/layout/chevron2"/>
    <dgm:cxn modelId="{C57F2581-9083-4826-9083-F0A23DB314A2}" type="presParOf" srcId="{DE49C37A-AC80-473B-9549-73645080950B}" destId="{2A4A0B35-1738-4ED2-BEC6-8B48D1929B81}" srcOrd="1" destOrd="0" presId="urn:microsoft.com/office/officeart/2005/8/layout/chevron2"/>
    <dgm:cxn modelId="{BE60A047-6C8C-42A1-978F-18EF8FB3874D}" type="presParOf" srcId="{A17DA610-A6EF-4F8B-BD59-4C8F7A7E13AC}" destId="{11DED0B2-2CBA-42E5-AEEA-BB64FE45D237}" srcOrd="3" destOrd="0" presId="urn:microsoft.com/office/officeart/2005/8/layout/chevron2"/>
    <dgm:cxn modelId="{4AE7AC2E-69A2-4B72-BA2E-439D1A4BFB6F}" type="presParOf" srcId="{A17DA610-A6EF-4F8B-BD59-4C8F7A7E13AC}" destId="{4F5BAA6C-FC23-4BA7-802C-E87A21B4FCC3}" srcOrd="4" destOrd="0" presId="urn:microsoft.com/office/officeart/2005/8/layout/chevron2"/>
    <dgm:cxn modelId="{283B06CB-49E4-4AF1-A2B1-ED71065D86B5}" type="presParOf" srcId="{4F5BAA6C-FC23-4BA7-802C-E87A21B4FCC3}" destId="{167C9696-60A3-4865-AA91-9AF48AB9FA90}" srcOrd="0" destOrd="0" presId="urn:microsoft.com/office/officeart/2005/8/layout/chevron2"/>
    <dgm:cxn modelId="{67F6C387-B122-4AAF-ADC6-6A8BF1221029}" type="presParOf" srcId="{4F5BAA6C-FC23-4BA7-802C-E87A21B4FCC3}" destId="{8BF89269-335F-4405-BF45-CEB3DC26419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5A1C8B-0907-4A82-B79B-97D50873A840}">
      <dsp:nvSpPr>
        <dsp:cNvPr id="0" name=""/>
        <dsp:cNvSpPr/>
      </dsp:nvSpPr>
      <dsp:spPr>
        <a:xfrm rot="5400000">
          <a:off x="-282903" y="285582"/>
          <a:ext cx="1903883" cy="1332718"/>
        </a:xfrm>
        <a:prstGeom prst="chevron">
          <a:avLst/>
        </a:prstGeom>
        <a:solidFill>
          <a:schemeClr val="accent5">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1.</a:t>
          </a:r>
        </a:p>
      </dsp:txBody>
      <dsp:txXfrm rot="-5400000">
        <a:off x="2680" y="666358"/>
        <a:ext cx="1332718" cy="571165"/>
      </dsp:txXfrm>
    </dsp:sp>
    <dsp:sp modelId="{5FCE7E69-4228-4522-8CF0-D10F8FE1237F}">
      <dsp:nvSpPr>
        <dsp:cNvPr id="0" name=""/>
        <dsp:cNvSpPr/>
      </dsp:nvSpPr>
      <dsp:spPr>
        <a:xfrm rot="5400000">
          <a:off x="3026223" y="-1691128"/>
          <a:ext cx="1237524" cy="46245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Wingdings" panose="05000000000000000000" pitchFamily="2" charset="2"/>
            <a:buChar char="q"/>
          </a:pPr>
          <a:r>
            <a:rPr lang="en-US" sz="1800" kern="1200" dirty="0">
              <a:latin typeface="Rockwell" panose="02060603020205020403" pitchFamily="18" charset="0"/>
            </a:rPr>
            <a:t>The confusion matrix gives us 229+71 = </a:t>
          </a:r>
          <a:r>
            <a:rPr lang="en-US" sz="1800" b="1" kern="1200" dirty="0">
              <a:latin typeface="Rockwell" panose="02060603020205020403" pitchFamily="18" charset="0"/>
            </a:rPr>
            <a:t>300</a:t>
          </a:r>
          <a:r>
            <a:rPr lang="en-US" sz="1800" kern="1200" dirty="0">
              <a:latin typeface="Rockwell" panose="02060603020205020403" pitchFamily="18" charset="0"/>
            </a:rPr>
            <a:t> correct predictions and 59+33 = </a:t>
          </a:r>
          <a:r>
            <a:rPr lang="en-US" sz="1800" b="1" kern="1200" dirty="0">
              <a:latin typeface="Rockwell" panose="02060603020205020403" pitchFamily="18" charset="0"/>
            </a:rPr>
            <a:t>92</a:t>
          </a:r>
          <a:r>
            <a:rPr lang="en-US" sz="1800" kern="1200" dirty="0">
              <a:latin typeface="Rockwell" panose="02060603020205020403" pitchFamily="18" charset="0"/>
            </a:rPr>
            <a:t> incorrect predictions. </a:t>
          </a:r>
        </a:p>
      </dsp:txBody>
      <dsp:txXfrm rot="-5400000">
        <a:off x="1332719" y="62787"/>
        <a:ext cx="4564123" cy="1116702"/>
      </dsp:txXfrm>
    </dsp:sp>
    <dsp:sp modelId="{6E769EF4-48EF-4A67-B931-1174EEDD763E}">
      <dsp:nvSpPr>
        <dsp:cNvPr id="0" name=""/>
        <dsp:cNvSpPr/>
      </dsp:nvSpPr>
      <dsp:spPr>
        <a:xfrm rot="5400000">
          <a:off x="-285582" y="2000640"/>
          <a:ext cx="1903883" cy="1332718"/>
        </a:xfrm>
        <a:prstGeom prst="chevron">
          <a:avLst/>
        </a:prstGeom>
        <a:solidFill>
          <a:schemeClr val="accent3">
            <a:lumMod val="5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2.</a:t>
          </a:r>
        </a:p>
      </dsp:txBody>
      <dsp:txXfrm rot="-5400000">
        <a:off x="1" y="2381416"/>
        <a:ext cx="1332718" cy="571165"/>
      </dsp:txXfrm>
    </dsp:sp>
    <dsp:sp modelId="{2A4A0B35-1738-4ED2-BEC6-8B48D1929B81}">
      <dsp:nvSpPr>
        <dsp:cNvPr id="0" name=""/>
        <dsp:cNvSpPr/>
      </dsp:nvSpPr>
      <dsp:spPr>
        <a:xfrm rot="5400000">
          <a:off x="3026223" y="21553"/>
          <a:ext cx="1237524" cy="46245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Wingdings" panose="05000000000000000000" pitchFamily="2" charset="2"/>
            <a:buChar char="q"/>
          </a:pPr>
          <a:r>
            <a:rPr lang="en-US" sz="1800" kern="1200" dirty="0">
              <a:latin typeface="Rockwell" panose="02060603020205020403" pitchFamily="18" charset="0"/>
            </a:rPr>
            <a:t>The </a:t>
          </a:r>
          <a:r>
            <a:rPr lang="en-US" sz="1800" b="1" kern="1200" dirty="0">
              <a:latin typeface="Rockwell" panose="02060603020205020403" pitchFamily="18" charset="0"/>
            </a:rPr>
            <a:t>accuracy</a:t>
          </a:r>
          <a:r>
            <a:rPr lang="en-US" sz="1800" kern="1200" dirty="0">
              <a:latin typeface="Rockwell" panose="02060603020205020403" pitchFamily="18" charset="0"/>
            </a:rPr>
            <a:t> is 300/392 = </a:t>
          </a:r>
          <a:r>
            <a:rPr lang="en-US" sz="1800" b="1" kern="1200" dirty="0">
              <a:latin typeface="Rockwell" panose="02060603020205020403" pitchFamily="18" charset="0"/>
            </a:rPr>
            <a:t>0.765306</a:t>
          </a:r>
          <a:r>
            <a:rPr lang="en-US" sz="1800" kern="1200" dirty="0">
              <a:latin typeface="Rockwell" panose="02060603020205020403" pitchFamily="18" charset="0"/>
            </a:rPr>
            <a:t>. So, our model predicts the correct output with </a:t>
          </a:r>
          <a:r>
            <a:rPr lang="en-US" sz="1800" b="1" kern="1200" dirty="0">
              <a:latin typeface="Rockwell" panose="02060603020205020403" pitchFamily="18" charset="0"/>
            </a:rPr>
            <a:t>76.53% </a:t>
          </a:r>
          <a:r>
            <a:rPr lang="en-US" sz="1800" kern="1200" dirty="0">
              <a:latin typeface="Rockwell" panose="02060603020205020403" pitchFamily="18" charset="0"/>
            </a:rPr>
            <a:t>accuracy.</a:t>
          </a:r>
        </a:p>
      </dsp:txBody>
      <dsp:txXfrm rot="-5400000">
        <a:off x="1332719" y="1775469"/>
        <a:ext cx="4564123" cy="1116702"/>
      </dsp:txXfrm>
    </dsp:sp>
    <dsp:sp modelId="{167C9696-60A3-4865-AA91-9AF48AB9FA90}">
      <dsp:nvSpPr>
        <dsp:cNvPr id="0" name=""/>
        <dsp:cNvSpPr/>
      </dsp:nvSpPr>
      <dsp:spPr>
        <a:xfrm rot="5400000">
          <a:off x="-285582" y="3713322"/>
          <a:ext cx="1903883" cy="1332718"/>
        </a:xfrm>
        <a:prstGeom prst="chevron">
          <a:avLst/>
        </a:prstGeom>
        <a:solidFill>
          <a:schemeClr val="accent3">
            <a:lumMod val="75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3495" tIns="23495" rIns="23495" bIns="23495" numCol="1" spcCol="1270" anchor="ctr" anchorCtr="0">
          <a:noAutofit/>
        </a:bodyPr>
        <a:lstStyle/>
        <a:p>
          <a:pPr marL="0" lvl="0" indent="0" algn="ctr" defTabSz="1644650">
            <a:lnSpc>
              <a:spcPct val="90000"/>
            </a:lnSpc>
            <a:spcBef>
              <a:spcPct val="0"/>
            </a:spcBef>
            <a:spcAft>
              <a:spcPct val="35000"/>
            </a:spcAft>
            <a:buNone/>
          </a:pPr>
          <a:r>
            <a:rPr lang="en-US" sz="3700" kern="1200" dirty="0"/>
            <a:t>3.</a:t>
          </a:r>
        </a:p>
      </dsp:txBody>
      <dsp:txXfrm rot="-5400000">
        <a:off x="1" y="4094098"/>
        <a:ext cx="1332718" cy="571165"/>
      </dsp:txXfrm>
    </dsp:sp>
    <dsp:sp modelId="{8BF89269-335F-4405-BF45-CEB3DC264194}">
      <dsp:nvSpPr>
        <dsp:cNvPr id="0" name=""/>
        <dsp:cNvSpPr/>
      </dsp:nvSpPr>
      <dsp:spPr>
        <a:xfrm rot="5400000">
          <a:off x="3026223" y="1734234"/>
          <a:ext cx="1237524" cy="4624534"/>
        </a:xfrm>
        <a:prstGeom prst="round2Same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threePt" dir="t">
            <a:rot lat="0" lon="0" rev="7500000"/>
          </a:lightRig>
        </a:scene3d>
        <a:sp3d extrusionH="190500" prstMaterial="dkEdge">
          <a:bevelT w="135400" h="1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Font typeface="Wingdings" panose="05000000000000000000" pitchFamily="2" charset="2"/>
            <a:buChar char="q"/>
          </a:pPr>
          <a:r>
            <a:rPr lang="en-US" sz="1800" kern="1200" dirty="0">
              <a:latin typeface="Rockwell" panose="02060603020205020403" pitchFamily="18" charset="0"/>
            </a:rPr>
            <a:t>The </a:t>
          </a:r>
          <a:r>
            <a:rPr lang="en-US" sz="1800" b="1" kern="1200" dirty="0">
              <a:latin typeface="Rockwell" panose="02060603020205020403" pitchFamily="18" charset="0"/>
            </a:rPr>
            <a:t>error rate </a:t>
          </a:r>
          <a:r>
            <a:rPr lang="en-US" sz="1800" kern="1200" dirty="0">
              <a:latin typeface="Rockwell" panose="02060603020205020403" pitchFamily="18" charset="0"/>
            </a:rPr>
            <a:t>of our model is 92/392 = </a:t>
          </a:r>
          <a:r>
            <a:rPr lang="en-US" sz="1800" b="1" kern="1200" dirty="0">
              <a:latin typeface="Rockwell" panose="02060603020205020403" pitchFamily="18" charset="0"/>
            </a:rPr>
            <a:t>0.234693</a:t>
          </a:r>
          <a:r>
            <a:rPr lang="en-US" sz="1800" kern="1200" dirty="0">
              <a:latin typeface="Rockwell" panose="02060603020205020403" pitchFamily="18" charset="0"/>
            </a:rPr>
            <a:t>. So, our model gives wrong predictions </a:t>
          </a:r>
          <a:r>
            <a:rPr lang="en-US" sz="1800" b="1" kern="1200" dirty="0">
              <a:latin typeface="Rockwell" panose="02060603020205020403" pitchFamily="18" charset="0"/>
            </a:rPr>
            <a:t>23.46% </a:t>
          </a:r>
          <a:r>
            <a:rPr lang="en-US" sz="1800" kern="1200" dirty="0">
              <a:latin typeface="Rockwell" panose="02060603020205020403" pitchFamily="18" charset="0"/>
            </a:rPr>
            <a:t>times.</a:t>
          </a:r>
        </a:p>
      </dsp:txBody>
      <dsp:txXfrm rot="-5400000">
        <a:off x="1332719" y="3488150"/>
        <a:ext cx="4564123" cy="111670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5/24/2023</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5/24/2023</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a:t>
            </a:fld>
            <a:endParaRPr lang="en-US"/>
          </a:p>
        </p:txBody>
      </p:sp>
    </p:spTree>
    <p:extLst>
      <p:ext uri="{BB962C8B-B14F-4D97-AF65-F5344CB8AC3E}">
        <p14:creationId xmlns:p14="http://schemas.microsoft.com/office/powerpoint/2010/main" val="3931511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36</a:t>
            </a:fld>
            <a:endParaRPr lang="en-US"/>
          </a:p>
        </p:txBody>
      </p:sp>
    </p:spTree>
    <p:extLst>
      <p:ext uri="{BB962C8B-B14F-4D97-AF65-F5344CB8AC3E}">
        <p14:creationId xmlns:p14="http://schemas.microsoft.com/office/powerpoint/2010/main" val="1765726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37</a:t>
            </a:fld>
            <a:endParaRPr lang="en-US"/>
          </a:p>
        </p:txBody>
      </p:sp>
    </p:spTree>
    <p:extLst>
      <p:ext uri="{BB962C8B-B14F-4D97-AF65-F5344CB8AC3E}">
        <p14:creationId xmlns:p14="http://schemas.microsoft.com/office/powerpoint/2010/main" val="2621571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39</a:t>
            </a:fld>
            <a:endParaRPr lang="en-US"/>
          </a:p>
        </p:txBody>
      </p:sp>
    </p:spTree>
    <p:extLst>
      <p:ext uri="{BB962C8B-B14F-4D97-AF65-F5344CB8AC3E}">
        <p14:creationId xmlns:p14="http://schemas.microsoft.com/office/powerpoint/2010/main" val="4245162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199553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22</a:t>
            </a:fld>
            <a:endParaRPr lang="en-US"/>
          </a:p>
        </p:txBody>
      </p:sp>
    </p:spTree>
    <p:extLst>
      <p:ext uri="{BB962C8B-B14F-4D97-AF65-F5344CB8AC3E}">
        <p14:creationId xmlns:p14="http://schemas.microsoft.com/office/powerpoint/2010/main" val="4164593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24</a:t>
            </a:fld>
            <a:endParaRPr lang="en-US"/>
          </a:p>
        </p:txBody>
      </p:sp>
    </p:spTree>
    <p:extLst>
      <p:ext uri="{BB962C8B-B14F-4D97-AF65-F5344CB8AC3E}">
        <p14:creationId xmlns:p14="http://schemas.microsoft.com/office/powerpoint/2010/main" val="189202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976917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26</a:t>
            </a:fld>
            <a:endParaRPr lang="en-US"/>
          </a:p>
        </p:txBody>
      </p:sp>
    </p:spTree>
    <p:extLst>
      <p:ext uri="{BB962C8B-B14F-4D97-AF65-F5344CB8AC3E}">
        <p14:creationId xmlns:p14="http://schemas.microsoft.com/office/powerpoint/2010/main" val="26760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30</a:t>
            </a:fld>
            <a:endParaRPr lang="en-US"/>
          </a:p>
        </p:txBody>
      </p:sp>
    </p:spTree>
    <p:extLst>
      <p:ext uri="{BB962C8B-B14F-4D97-AF65-F5344CB8AC3E}">
        <p14:creationId xmlns:p14="http://schemas.microsoft.com/office/powerpoint/2010/main" val="157344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33</a:t>
            </a:fld>
            <a:endParaRPr lang="en-US"/>
          </a:p>
        </p:txBody>
      </p:sp>
    </p:spTree>
    <p:extLst>
      <p:ext uri="{BB962C8B-B14F-4D97-AF65-F5344CB8AC3E}">
        <p14:creationId xmlns:p14="http://schemas.microsoft.com/office/powerpoint/2010/main" val="349535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34</a:t>
            </a:fld>
            <a:endParaRPr lang="en-US"/>
          </a:p>
        </p:txBody>
      </p:sp>
    </p:spTree>
    <p:extLst>
      <p:ext uri="{BB962C8B-B14F-4D97-AF65-F5344CB8AC3E}">
        <p14:creationId xmlns:p14="http://schemas.microsoft.com/office/powerpoint/2010/main" val="22045312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p:transition spd="slow">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5/24/2023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p:transition spd="slow">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5/24/2023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p:transition spd="slow">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5/24/2023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p:transition spd="slow">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5/24/2023</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p:transition spd="slow">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5/24/2023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p:transition spd="slow">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5/24/2023</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p:transition spd="slow">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5/24/2023</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p:transition spd="slow">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5/24/2023</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p:transition spd="slow">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5/24/2023</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p:transition spd="slow">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5/24/2023</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p:transition spd="slow">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5/24/2023</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split orient="vert"/>
  </p:transition>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2.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www150.statcan.gc.ca/n1/edu/powerpouvoir/ch9/histo/5214822-eng.htm" TargetMode="External"/><Relationship Id="rId2" Type="http://schemas.openxmlformats.org/officeDocument/2006/relationships/hyperlink" Target="https://www.geeksforgeeks.org/" TargetMode="External"/><Relationship Id="rId1" Type="http://schemas.openxmlformats.org/officeDocument/2006/relationships/slideLayout" Target="../slideLayouts/slideLayout6.xml"/><Relationship Id="rId5" Type="http://schemas.openxmlformats.org/officeDocument/2006/relationships/hyperlink" Target="https://docs.scipy.org/doc/scipy/reference/generated/s%20cipy.stats.shapiro.html" TargetMode="External"/><Relationship Id="rId4" Type="http://schemas.openxmlformats.org/officeDocument/2006/relationships/hyperlink" Target="https://www.statology.or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www.kaggle.com/datasets/uciml/pima-indians-diabetes-database" TargetMode="Externa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betes">
            <a:extLst>
              <a:ext uri="{FF2B5EF4-FFF2-40B4-BE49-F238E27FC236}">
                <a16:creationId xmlns:a16="http://schemas.microsoft.com/office/drawing/2014/main" id="{D268DA54-EFDA-14B6-0DD0-3B40D767F7A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rcRect t="-1" b="-671"/>
          <a:stretch/>
        </p:blipFill>
        <p:spPr bwMode="auto">
          <a:xfrm>
            <a:off x="0" y="0"/>
            <a:ext cx="6460174" cy="7010401"/>
          </a:xfrm>
          <a:prstGeom prst="homePlate">
            <a:avLst/>
          </a:prstGeom>
          <a:noFill/>
          <a:effectLst>
            <a:glow rad="63500">
              <a:schemeClr val="accent3">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ctrTitle"/>
          </p:nvPr>
        </p:nvSpPr>
        <p:spPr>
          <a:xfrm>
            <a:off x="6460174" y="-2895600"/>
            <a:ext cx="5728650" cy="7467600"/>
          </a:xfrm>
        </p:spPr>
        <p:txBody>
          <a:bodyPr>
            <a:normAutofit/>
          </a:bodyPr>
          <a:lstStyle/>
          <a:p>
            <a:r>
              <a:rPr lang="en-US" sz="3200" b="1" dirty="0">
                <a:solidFill>
                  <a:schemeClr val="accent3"/>
                </a:solidFill>
                <a:latin typeface="Algerian" panose="04020705040A02060702" pitchFamily="82" charset="0"/>
              </a:rPr>
              <a:t>A STATISTICAL STUDY ON DIABETES PREDICTION USING RELEVANT FEATURES</a:t>
            </a:r>
          </a:p>
        </p:txBody>
      </p:sp>
      <p:sp>
        <p:nvSpPr>
          <p:cNvPr id="4" name="Subtitle 3"/>
          <p:cNvSpPr>
            <a:spLocks noGrp="1"/>
          </p:cNvSpPr>
          <p:nvPr>
            <p:ph type="subTitle" idx="1"/>
          </p:nvPr>
        </p:nvSpPr>
        <p:spPr>
          <a:xfrm rot="10800000" flipV="1">
            <a:off x="6460168" y="4800600"/>
            <a:ext cx="6263644" cy="2057400"/>
          </a:xfrm>
        </p:spPr>
        <p:txBody>
          <a:bodyPr>
            <a:normAutofit/>
          </a:bodyPr>
          <a:lstStyle/>
          <a:p>
            <a:r>
              <a:rPr lang="it-IT" sz="1400" b="1" dirty="0">
                <a:solidFill>
                  <a:schemeClr val="tx1"/>
                </a:solidFill>
              </a:rPr>
              <a:t>bY</a:t>
            </a:r>
          </a:p>
          <a:p>
            <a:r>
              <a:rPr lang="it-IT" sz="1400" b="1" dirty="0">
                <a:solidFill>
                  <a:schemeClr val="tx1"/>
                </a:solidFill>
              </a:rPr>
              <a:t>Sujash krishna basak</a:t>
            </a:r>
          </a:p>
          <a:p>
            <a:r>
              <a:rPr lang="it-IT" sz="1400" b="1" dirty="0">
                <a:solidFill>
                  <a:schemeClr val="tx1"/>
                </a:solidFill>
              </a:rPr>
              <a:t>Sem-vi</a:t>
            </a:r>
          </a:p>
          <a:p>
            <a:r>
              <a:rPr lang="it-IT" sz="1400" b="1" dirty="0">
                <a:solidFill>
                  <a:schemeClr val="tx1"/>
                </a:solidFill>
              </a:rPr>
              <a:t>Roll no- b.sc(sem-vi)stat-</a:t>
            </a:r>
            <a:r>
              <a:rPr lang="en-US" sz="1400" b="1" i="0" u="none" strike="noStrike" dirty="0">
                <a:solidFill>
                  <a:srgbClr val="FFFFFF"/>
                </a:solidFill>
                <a:effectLst/>
                <a:latin typeface="Calibri" panose="020F0502020204030204" pitchFamily="34" charset="0"/>
              </a:rPr>
              <a:t>15</a:t>
            </a:r>
            <a:endParaRPr lang="it-IT" sz="1400" b="1" dirty="0">
              <a:solidFill>
                <a:schemeClr val="tx1"/>
              </a:solidFill>
            </a:endParaRPr>
          </a:p>
          <a:p>
            <a:r>
              <a:rPr lang="it-IT" sz="1400" b="1" dirty="0">
                <a:solidFill>
                  <a:schemeClr val="tx1"/>
                </a:solidFill>
              </a:rPr>
              <a:t>Department of statistics,</a:t>
            </a:r>
          </a:p>
          <a:p>
            <a:r>
              <a:rPr lang="it-IT" sz="1400" b="1" dirty="0">
                <a:solidFill>
                  <a:schemeClr val="tx1"/>
                </a:solidFill>
              </a:rPr>
              <a:t>Visva-bharati,santiniketan</a:t>
            </a:r>
          </a:p>
        </p:txBody>
      </p:sp>
      <p:sp>
        <p:nvSpPr>
          <p:cNvPr id="16" name="Arrow: Pentagon 15">
            <a:extLst>
              <a:ext uri="{FF2B5EF4-FFF2-40B4-BE49-F238E27FC236}">
                <a16:creationId xmlns:a16="http://schemas.microsoft.com/office/drawing/2014/main" id="{B2072358-AD16-8161-DEB9-2E5A2401B23F}"/>
              </a:ext>
            </a:extLst>
          </p:cNvPr>
          <p:cNvSpPr/>
          <p:nvPr/>
        </p:nvSpPr>
        <p:spPr>
          <a:xfrm rot="10800000">
            <a:off x="-6082347" y="-3261360"/>
            <a:ext cx="8212771" cy="6857999"/>
          </a:xfrm>
          <a:prstGeom prst="homePlate">
            <a:avLst/>
          </a:prstGeom>
          <a:noFill/>
          <a:ln>
            <a:solidFill>
              <a:schemeClr val="accent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20FE8D-7941-C521-E54C-2CD050E50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312" y="1520900"/>
            <a:ext cx="11506200" cy="4999643"/>
          </a:xfrm>
          <a:prstGeom prst="rect">
            <a:avLst/>
          </a:prstGeom>
        </p:spPr>
      </p:pic>
      <p:sp>
        <p:nvSpPr>
          <p:cNvPr id="8" name="TextBox 7">
            <a:extLst>
              <a:ext uri="{FF2B5EF4-FFF2-40B4-BE49-F238E27FC236}">
                <a16:creationId xmlns:a16="http://schemas.microsoft.com/office/drawing/2014/main" id="{D7F973E4-DDD9-F689-E8C5-AAF17C1BF46F}"/>
              </a:ext>
            </a:extLst>
          </p:cNvPr>
          <p:cNvSpPr txBox="1"/>
          <p:nvPr/>
        </p:nvSpPr>
        <p:spPr>
          <a:xfrm>
            <a:off x="4570412" y="348343"/>
            <a:ext cx="3733800" cy="707886"/>
          </a:xfrm>
          <a:prstGeom prst="rect">
            <a:avLst/>
          </a:prstGeom>
          <a:noFill/>
        </p:spPr>
        <p:txBody>
          <a:bodyPr wrap="square" rtlCol="0">
            <a:spAutoFit/>
          </a:bodyPr>
          <a:lstStyle/>
          <a:p>
            <a:r>
              <a:rPr lang="en-US" sz="4000" dirty="0">
                <a:latin typeface="Algerian" panose="04020705040A02060702" pitchFamily="82" charset="0"/>
              </a:rPr>
              <a:t>Raw Data</a:t>
            </a:r>
          </a:p>
        </p:txBody>
      </p:sp>
    </p:spTree>
    <p:extLst>
      <p:ext uri="{BB962C8B-B14F-4D97-AF65-F5344CB8AC3E}">
        <p14:creationId xmlns:p14="http://schemas.microsoft.com/office/powerpoint/2010/main" val="1108506989"/>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DB629596-5453-C828-5143-458C9CF67488}"/>
              </a:ext>
            </a:extLst>
          </p:cNvPr>
          <p:cNvGraphicFramePr>
            <a:graphicFrameLocks noGrp="1"/>
          </p:cNvGraphicFramePr>
          <p:nvPr>
            <p:extLst>
              <p:ext uri="{D42A27DB-BD31-4B8C-83A1-F6EECF244321}">
                <p14:modId xmlns:p14="http://schemas.microsoft.com/office/powerpoint/2010/main" val="3401267533"/>
              </p:ext>
            </p:extLst>
          </p:nvPr>
        </p:nvGraphicFramePr>
        <p:xfrm>
          <a:off x="1" y="1"/>
          <a:ext cx="12188825" cy="6857998"/>
        </p:xfrm>
        <a:graphic>
          <a:graphicData uri="http://schemas.openxmlformats.org/drawingml/2006/table">
            <a:tbl>
              <a:tblPr firstRow="1" bandRow="1">
                <a:tableStyleId>{ED083AE6-46FA-4A59-8FB0-9F97EB10719F}</a:tableStyleId>
              </a:tblPr>
              <a:tblGrid>
                <a:gridCol w="1600249">
                  <a:extLst>
                    <a:ext uri="{9D8B030D-6E8A-4147-A177-3AD203B41FA5}">
                      <a16:colId xmlns:a16="http://schemas.microsoft.com/office/drawing/2014/main" val="959167277"/>
                    </a:ext>
                  </a:extLst>
                </a:gridCol>
                <a:gridCol w="3976338">
                  <a:extLst>
                    <a:ext uri="{9D8B030D-6E8A-4147-A177-3AD203B41FA5}">
                      <a16:colId xmlns:a16="http://schemas.microsoft.com/office/drawing/2014/main" val="3914690754"/>
                    </a:ext>
                  </a:extLst>
                </a:gridCol>
                <a:gridCol w="6612238">
                  <a:extLst>
                    <a:ext uri="{9D8B030D-6E8A-4147-A177-3AD203B41FA5}">
                      <a16:colId xmlns:a16="http://schemas.microsoft.com/office/drawing/2014/main" val="3288604758"/>
                    </a:ext>
                  </a:extLst>
                </a:gridCol>
              </a:tblGrid>
              <a:tr h="638781">
                <a:tc>
                  <a:txBody>
                    <a:bodyPr/>
                    <a:lstStyle/>
                    <a:p>
                      <a:pPr algn="ctr"/>
                      <a:r>
                        <a:rPr lang="en-US" dirty="0">
                          <a:latin typeface="Rockwell" panose="02060603020205020403" pitchFamily="18" charset="0"/>
                        </a:rPr>
                        <a:t>NO</a:t>
                      </a:r>
                    </a:p>
                  </a:txBody>
                  <a:tcPr/>
                </a:tc>
                <a:tc>
                  <a:txBody>
                    <a:bodyPr/>
                    <a:lstStyle/>
                    <a:p>
                      <a:pPr algn="ctr"/>
                      <a:r>
                        <a:rPr lang="en-US" dirty="0">
                          <a:latin typeface="Rockwell" panose="02060603020205020403" pitchFamily="18" charset="0"/>
                        </a:rPr>
                        <a:t>VARIABLE</a:t>
                      </a:r>
                    </a:p>
                  </a:txBody>
                  <a:tcPr/>
                </a:tc>
                <a:tc>
                  <a:txBody>
                    <a:bodyPr/>
                    <a:lstStyle/>
                    <a:p>
                      <a:pPr algn="ctr"/>
                      <a:r>
                        <a:rPr lang="en-US" dirty="0">
                          <a:latin typeface="Rockwell" panose="02060603020205020403" pitchFamily="18" charset="0"/>
                        </a:rPr>
                        <a:t>LABEL</a:t>
                      </a:r>
                    </a:p>
                  </a:txBody>
                  <a:tcPr/>
                </a:tc>
                <a:extLst>
                  <a:ext uri="{0D108BD9-81ED-4DB2-BD59-A6C34878D82A}">
                    <a16:rowId xmlns:a16="http://schemas.microsoft.com/office/drawing/2014/main" val="3252984029"/>
                  </a:ext>
                </a:extLst>
              </a:tr>
              <a:tr h="638781">
                <a:tc>
                  <a:txBody>
                    <a:bodyPr/>
                    <a:lstStyle/>
                    <a:p>
                      <a:r>
                        <a:rPr lang="en-US" dirty="0">
                          <a:latin typeface="Rockwell" panose="02060603020205020403" pitchFamily="18" charset="0"/>
                        </a:rPr>
                        <a:t>1</a:t>
                      </a:r>
                    </a:p>
                  </a:txBody>
                  <a:tcPr/>
                </a:tc>
                <a:tc>
                  <a:txBody>
                    <a:bodyPr/>
                    <a:lstStyle/>
                    <a:p>
                      <a:r>
                        <a:rPr lang="en-US" dirty="0">
                          <a:latin typeface="Rockwell" panose="02060603020205020403" pitchFamily="18" charset="0"/>
                        </a:rPr>
                        <a:t>PREGNANCIES</a:t>
                      </a:r>
                    </a:p>
                  </a:txBody>
                  <a:tcPr/>
                </a:tc>
                <a:tc>
                  <a:txBody>
                    <a:bodyPr/>
                    <a:lstStyle/>
                    <a:p>
                      <a:r>
                        <a:rPr lang="en-US" dirty="0">
                          <a:latin typeface="Rockwell" panose="02060603020205020403" pitchFamily="18" charset="0"/>
                        </a:rPr>
                        <a:t>The no of times the woman got pregnant.</a:t>
                      </a:r>
                    </a:p>
                  </a:txBody>
                  <a:tcPr/>
                </a:tc>
                <a:extLst>
                  <a:ext uri="{0D108BD9-81ED-4DB2-BD59-A6C34878D82A}">
                    <a16:rowId xmlns:a16="http://schemas.microsoft.com/office/drawing/2014/main" val="2828033016"/>
                  </a:ext>
                </a:extLst>
              </a:tr>
              <a:tr h="638781">
                <a:tc>
                  <a:txBody>
                    <a:bodyPr/>
                    <a:lstStyle/>
                    <a:p>
                      <a:r>
                        <a:rPr lang="en-US" dirty="0">
                          <a:latin typeface="Rockwell" panose="02060603020205020403" pitchFamily="18" charset="0"/>
                        </a:rPr>
                        <a:t>2</a:t>
                      </a:r>
                    </a:p>
                  </a:txBody>
                  <a:tcPr/>
                </a:tc>
                <a:tc>
                  <a:txBody>
                    <a:bodyPr/>
                    <a:lstStyle/>
                    <a:p>
                      <a:r>
                        <a:rPr lang="en-US" dirty="0">
                          <a:latin typeface="Rockwell" panose="02060603020205020403" pitchFamily="18" charset="0"/>
                        </a:rPr>
                        <a:t>GLUCOSE</a:t>
                      </a:r>
                    </a:p>
                  </a:txBody>
                  <a:tcPr/>
                </a:tc>
                <a:tc>
                  <a:txBody>
                    <a:bodyPr/>
                    <a:lstStyle/>
                    <a:p>
                      <a:r>
                        <a:rPr lang="en-US" dirty="0">
                          <a:latin typeface="Rockwell" panose="02060603020205020403" pitchFamily="18" charset="0"/>
                        </a:rPr>
                        <a:t>The concentration of glucose in blood. </a:t>
                      </a:r>
                    </a:p>
                  </a:txBody>
                  <a:tcPr/>
                </a:tc>
                <a:extLst>
                  <a:ext uri="{0D108BD9-81ED-4DB2-BD59-A6C34878D82A}">
                    <a16:rowId xmlns:a16="http://schemas.microsoft.com/office/drawing/2014/main" val="3594815067"/>
                  </a:ext>
                </a:extLst>
              </a:tr>
              <a:tr h="638781">
                <a:tc>
                  <a:txBody>
                    <a:bodyPr/>
                    <a:lstStyle/>
                    <a:p>
                      <a:r>
                        <a:rPr lang="en-US" dirty="0">
                          <a:latin typeface="Rockwell" panose="02060603020205020403" pitchFamily="18" charset="0"/>
                        </a:rPr>
                        <a:t>3</a:t>
                      </a:r>
                    </a:p>
                  </a:txBody>
                  <a:tcPr/>
                </a:tc>
                <a:tc>
                  <a:txBody>
                    <a:bodyPr/>
                    <a:lstStyle/>
                    <a:p>
                      <a:r>
                        <a:rPr lang="en-US" dirty="0">
                          <a:latin typeface="Rockwell" panose="02060603020205020403" pitchFamily="18" charset="0"/>
                        </a:rPr>
                        <a:t>BLOOD PRESSURE</a:t>
                      </a:r>
                    </a:p>
                  </a:txBody>
                  <a:tcPr/>
                </a:tc>
                <a:tc>
                  <a:txBody>
                    <a:bodyPr/>
                    <a:lstStyle/>
                    <a:p>
                      <a:r>
                        <a:rPr lang="en-US" dirty="0">
                          <a:latin typeface="Rockwell" panose="02060603020205020403" pitchFamily="18" charset="0"/>
                        </a:rPr>
                        <a:t>The diastolic blood pressure of the person. </a:t>
                      </a:r>
                    </a:p>
                  </a:txBody>
                  <a:tcPr/>
                </a:tc>
                <a:extLst>
                  <a:ext uri="{0D108BD9-81ED-4DB2-BD59-A6C34878D82A}">
                    <a16:rowId xmlns:a16="http://schemas.microsoft.com/office/drawing/2014/main" val="363840917"/>
                  </a:ext>
                </a:extLst>
              </a:tr>
              <a:tr h="638781">
                <a:tc>
                  <a:txBody>
                    <a:bodyPr/>
                    <a:lstStyle/>
                    <a:p>
                      <a:r>
                        <a:rPr lang="en-US" dirty="0">
                          <a:latin typeface="Rockwell" panose="02060603020205020403" pitchFamily="18" charset="0"/>
                        </a:rPr>
                        <a:t>4</a:t>
                      </a:r>
                    </a:p>
                  </a:txBody>
                  <a:tcPr/>
                </a:tc>
                <a:tc>
                  <a:txBody>
                    <a:bodyPr/>
                    <a:lstStyle/>
                    <a:p>
                      <a:r>
                        <a:rPr lang="en-US" dirty="0">
                          <a:latin typeface="Rockwell" panose="02060603020205020403" pitchFamily="18" charset="0"/>
                        </a:rPr>
                        <a:t>SKIN THICKNESS</a:t>
                      </a:r>
                    </a:p>
                  </a:txBody>
                  <a:tcPr/>
                </a:tc>
                <a:tc>
                  <a:txBody>
                    <a:bodyPr/>
                    <a:lstStyle/>
                    <a:p>
                      <a:r>
                        <a:rPr lang="en-US" dirty="0">
                          <a:latin typeface="Rockwell" panose="02060603020205020403" pitchFamily="18" charset="0"/>
                        </a:rPr>
                        <a:t>It displays the triceps skin fold thickness.</a:t>
                      </a:r>
                    </a:p>
                  </a:txBody>
                  <a:tcPr/>
                </a:tc>
                <a:extLst>
                  <a:ext uri="{0D108BD9-81ED-4DB2-BD59-A6C34878D82A}">
                    <a16:rowId xmlns:a16="http://schemas.microsoft.com/office/drawing/2014/main" val="2414717062"/>
                  </a:ext>
                </a:extLst>
              </a:tr>
              <a:tr h="683135">
                <a:tc>
                  <a:txBody>
                    <a:bodyPr/>
                    <a:lstStyle/>
                    <a:p>
                      <a:r>
                        <a:rPr lang="en-US" dirty="0">
                          <a:latin typeface="Rockwell" panose="02060603020205020403" pitchFamily="18" charset="0"/>
                        </a:rPr>
                        <a:t>5</a:t>
                      </a:r>
                    </a:p>
                  </a:txBody>
                  <a:tcPr/>
                </a:tc>
                <a:tc>
                  <a:txBody>
                    <a:bodyPr/>
                    <a:lstStyle/>
                    <a:p>
                      <a:r>
                        <a:rPr lang="en-US" dirty="0">
                          <a:latin typeface="Rockwell" panose="02060603020205020403" pitchFamily="18" charset="0"/>
                        </a:rPr>
                        <a:t>INSULIN</a:t>
                      </a:r>
                    </a:p>
                  </a:txBody>
                  <a:tcPr/>
                </a:tc>
                <a:tc>
                  <a:txBody>
                    <a:bodyPr/>
                    <a:lstStyle/>
                    <a:p>
                      <a:r>
                        <a:rPr lang="en-US" dirty="0">
                          <a:latin typeface="Rockwell" panose="02060603020205020403" pitchFamily="18" charset="0"/>
                        </a:rPr>
                        <a:t>It displays the amount of insulin concentration in the blood.</a:t>
                      </a:r>
                    </a:p>
                  </a:txBody>
                  <a:tcPr/>
                </a:tc>
                <a:extLst>
                  <a:ext uri="{0D108BD9-81ED-4DB2-BD59-A6C34878D82A}">
                    <a16:rowId xmlns:a16="http://schemas.microsoft.com/office/drawing/2014/main" val="3778934607"/>
                  </a:ext>
                </a:extLst>
              </a:tr>
              <a:tr h="975907">
                <a:tc>
                  <a:txBody>
                    <a:bodyPr/>
                    <a:lstStyle/>
                    <a:p>
                      <a:r>
                        <a:rPr lang="en-US" dirty="0">
                          <a:latin typeface="Rockwell" panose="02060603020205020403" pitchFamily="18" charset="0"/>
                        </a:rPr>
                        <a:t>6</a:t>
                      </a:r>
                    </a:p>
                  </a:txBody>
                  <a:tcPr/>
                </a:tc>
                <a:tc>
                  <a:txBody>
                    <a:bodyPr/>
                    <a:lstStyle/>
                    <a:p>
                      <a:r>
                        <a:rPr lang="en-US" dirty="0">
                          <a:latin typeface="Rockwell" panose="02060603020205020403" pitchFamily="18" charset="0"/>
                        </a:rPr>
                        <a:t>BODY MASS INDEX (BMI)</a:t>
                      </a:r>
                    </a:p>
                  </a:txBody>
                  <a:tcPr/>
                </a:tc>
                <a:tc>
                  <a:txBody>
                    <a:bodyPr/>
                    <a:lstStyle/>
                    <a:p>
                      <a:r>
                        <a:rPr lang="en-US" dirty="0">
                          <a:latin typeface="Rockwell" panose="02060603020205020403" pitchFamily="18" charset="0"/>
                        </a:rPr>
                        <a:t>It displays the body mass index of the person. It is calculated by weight of the person divided by their square of the height.</a:t>
                      </a:r>
                    </a:p>
                  </a:txBody>
                  <a:tcPr/>
                </a:tc>
                <a:extLst>
                  <a:ext uri="{0D108BD9-81ED-4DB2-BD59-A6C34878D82A}">
                    <a16:rowId xmlns:a16="http://schemas.microsoft.com/office/drawing/2014/main" val="3752351115"/>
                  </a:ext>
                </a:extLst>
              </a:tr>
              <a:tr h="683135">
                <a:tc>
                  <a:txBody>
                    <a:bodyPr/>
                    <a:lstStyle/>
                    <a:p>
                      <a:r>
                        <a:rPr lang="en-US" dirty="0">
                          <a:latin typeface="Rockwell" panose="02060603020205020403" pitchFamily="18" charset="0"/>
                        </a:rPr>
                        <a:t>7</a:t>
                      </a:r>
                    </a:p>
                  </a:txBody>
                  <a:tcPr/>
                </a:tc>
                <a:tc>
                  <a:txBody>
                    <a:bodyPr/>
                    <a:lstStyle/>
                    <a:p>
                      <a:r>
                        <a:rPr lang="en-US" dirty="0">
                          <a:latin typeface="Rockwell" panose="02060603020205020403" pitchFamily="18" charset="0"/>
                        </a:rPr>
                        <a:t>DIABETES PEDIGREE FUNCTION</a:t>
                      </a:r>
                    </a:p>
                  </a:txBody>
                  <a:tcPr/>
                </a:tc>
                <a:tc>
                  <a:txBody>
                    <a:bodyPr/>
                    <a:lstStyle/>
                    <a:p>
                      <a:r>
                        <a:rPr lang="en-US" dirty="0">
                          <a:latin typeface="Rockwell" panose="02060603020205020403" pitchFamily="18" charset="0"/>
                        </a:rPr>
                        <a:t>It is a function which scores the likelihood of diabetes based on the family history.</a:t>
                      </a:r>
                    </a:p>
                  </a:txBody>
                  <a:tcPr/>
                </a:tc>
                <a:extLst>
                  <a:ext uri="{0D108BD9-81ED-4DB2-BD59-A6C34878D82A}">
                    <a16:rowId xmlns:a16="http://schemas.microsoft.com/office/drawing/2014/main" val="3130105767"/>
                  </a:ext>
                </a:extLst>
              </a:tr>
              <a:tr h="638781">
                <a:tc>
                  <a:txBody>
                    <a:bodyPr/>
                    <a:lstStyle/>
                    <a:p>
                      <a:r>
                        <a:rPr lang="en-US" dirty="0">
                          <a:latin typeface="Rockwell" panose="02060603020205020403" pitchFamily="18" charset="0"/>
                        </a:rPr>
                        <a:t>8</a:t>
                      </a:r>
                    </a:p>
                  </a:txBody>
                  <a:tcPr/>
                </a:tc>
                <a:tc>
                  <a:txBody>
                    <a:bodyPr/>
                    <a:lstStyle/>
                    <a:p>
                      <a:r>
                        <a:rPr lang="en-US" dirty="0">
                          <a:latin typeface="Rockwell" panose="02060603020205020403" pitchFamily="18" charset="0"/>
                        </a:rPr>
                        <a:t>AGE</a:t>
                      </a:r>
                    </a:p>
                  </a:txBody>
                  <a:tcPr/>
                </a:tc>
                <a:tc>
                  <a:txBody>
                    <a:bodyPr/>
                    <a:lstStyle/>
                    <a:p>
                      <a:r>
                        <a:rPr lang="en-US" dirty="0">
                          <a:latin typeface="Rockwell" panose="02060603020205020403" pitchFamily="18" charset="0"/>
                        </a:rPr>
                        <a:t>It displays the age of females in the dataset.</a:t>
                      </a:r>
                    </a:p>
                  </a:txBody>
                  <a:tcPr/>
                </a:tc>
                <a:extLst>
                  <a:ext uri="{0D108BD9-81ED-4DB2-BD59-A6C34878D82A}">
                    <a16:rowId xmlns:a16="http://schemas.microsoft.com/office/drawing/2014/main" val="4231130571"/>
                  </a:ext>
                </a:extLst>
              </a:tr>
              <a:tr h="683135">
                <a:tc>
                  <a:txBody>
                    <a:bodyPr/>
                    <a:lstStyle/>
                    <a:p>
                      <a:r>
                        <a:rPr lang="en-US" dirty="0">
                          <a:latin typeface="Rockwell" panose="02060603020205020403" pitchFamily="18" charset="0"/>
                        </a:rPr>
                        <a:t>9</a:t>
                      </a:r>
                    </a:p>
                  </a:txBody>
                  <a:tcPr/>
                </a:tc>
                <a:tc>
                  <a:txBody>
                    <a:bodyPr/>
                    <a:lstStyle/>
                    <a:p>
                      <a:r>
                        <a:rPr lang="en-US" dirty="0">
                          <a:latin typeface="Rockwell" panose="02060603020205020403" pitchFamily="18" charset="0"/>
                        </a:rPr>
                        <a:t>OUTCOME</a:t>
                      </a:r>
                    </a:p>
                  </a:txBody>
                  <a:tcPr/>
                </a:tc>
                <a:tc>
                  <a:txBody>
                    <a:bodyPr/>
                    <a:lstStyle/>
                    <a:p>
                      <a:r>
                        <a:rPr lang="en-US" dirty="0">
                          <a:latin typeface="Rockwell" panose="02060603020205020403" pitchFamily="18" charset="0"/>
                        </a:rPr>
                        <a:t>A binary dependent response variable defined as  [ 1 : The female have diabetes, 0 : otherwise ]</a:t>
                      </a:r>
                    </a:p>
                  </a:txBody>
                  <a:tcPr/>
                </a:tc>
                <a:extLst>
                  <a:ext uri="{0D108BD9-81ED-4DB2-BD59-A6C34878D82A}">
                    <a16:rowId xmlns:a16="http://schemas.microsoft.com/office/drawing/2014/main" val="3451237531"/>
                  </a:ext>
                </a:extLst>
              </a:tr>
            </a:tbl>
          </a:graphicData>
        </a:graphic>
      </p:graphicFrame>
    </p:spTree>
    <p:extLst>
      <p:ext uri="{BB962C8B-B14F-4D97-AF65-F5344CB8AC3E}">
        <p14:creationId xmlns:p14="http://schemas.microsoft.com/office/powerpoint/2010/main" val="3898108846"/>
      </p:ext>
    </p:extLst>
  </p:cSld>
  <p:clrMapOvr>
    <a:masterClrMapping/>
  </p:clrMapOvr>
  <p:transition spd="slow">
    <p:split orient="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83D6B6-CA04-CA73-C996-1BE8A1579A8C}"/>
              </a:ext>
            </a:extLst>
          </p:cNvPr>
          <p:cNvSpPr txBox="1"/>
          <p:nvPr/>
        </p:nvSpPr>
        <p:spPr>
          <a:xfrm>
            <a:off x="2817812" y="513040"/>
            <a:ext cx="7394973" cy="707886"/>
          </a:xfrm>
          <a:prstGeom prst="rect">
            <a:avLst/>
          </a:prstGeom>
          <a:noFill/>
        </p:spPr>
        <p:txBody>
          <a:bodyPr wrap="none" rtlCol="0">
            <a:spAutoFit/>
          </a:bodyPr>
          <a:lstStyle/>
          <a:p>
            <a:r>
              <a:rPr lang="en-US" sz="4000" b="1" dirty="0">
                <a:latin typeface="Algerian" panose="04020705040A02060702" pitchFamily="82" charset="0"/>
              </a:rPr>
              <a:t>Graphical</a:t>
            </a:r>
            <a:r>
              <a:rPr lang="en-US" sz="4000" dirty="0">
                <a:latin typeface="Algerian" panose="04020705040A02060702" pitchFamily="82" charset="0"/>
              </a:rPr>
              <a:t> </a:t>
            </a:r>
            <a:r>
              <a:rPr lang="en-US" sz="4000" b="1" dirty="0">
                <a:latin typeface="Algerian" panose="04020705040A02060702" pitchFamily="82" charset="0"/>
              </a:rPr>
              <a:t>Representation</a:t>
            </a:r>
          </a:p>
        </p:txBody>
      </p:sp>
      <p:pic>
        <p:nvPicPr>
          <p:cNvPr id="5" name="Picture 4">
            <a:extLst>
              <a:ext uri="{FF2B5EF4-FFF2-40B4-BE49-F238E27FC236}">
                <a16:creationId xmlns:a16="http://schemas.microsoft.com/office/drawing/2014/main" id="{2DF76491-F00D-DF18-E920-56828C5581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5612" y="1752600"/>
            <a:ext cx="5943600" cy="4267200"/>
          </a:xfrm>
          <a:prstGeom prst="rect">
            <a:avLst/>
          </a:prstGeom>
          <a:noFill/>
        </p:spPr>
      </p:pic>
      <p:sp>
        <p:nvSpPr>
          <p:cNvPr id="6" name="TextBox 5">
            <a:extLst>
              <a:ext uri="{FF2B5EF4-FFF2-40B4-BE49-F238E27FC236}">
                <a16:creationId xmlns:a16="http://schemas.microsoft.com/office/drawing/2014/main" id="{7FF16649-5EB8-4AD0-7C42-A1411495E399}"/>
              </a:ext>
            </a:extLst>
          </p:cNvPr>
          <p:cNvSpPr txBox="1"/>
          <p:nvPr/>
        </p:nvSpPr>
        <p:spPr>
          <a:xfrm>
            <a:off x="6856412" y="2503714"/>
            <a:ext cx="5034643" cy="1754326"/>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The dataset used in this project contains information of 768 women. Out of this, there are 262 non-diabetic females and only 130 females are diabetic patients. The beside graphical representation of count plot will help more to visualize the data.</a:t>
            </a:r>
          </a:p>
        </p:txBody>
      </p:sp>
    </p:spTree>
    <p:extLst>
      <p:ext uri="{BB962C8B-B14F-4D97-AF65-F5344CB8AC3E}">
        <p14:creationId xmlns:p14="http://schemas.microsoft.com/office/powerpoint/2010/main" val="3841243906"/>
      </p:ext>
    </p:extLst>
  </p:cSld>
  <p:clrMapOvr>
    <a:masterClrMapping/>
  </p:clrMapOvr>
  <p:transition spd="slow">
    <p:split orient="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400A0-2124-D06C-A583-62466D774AE9}"/>
              </a:ext>
            </a:extLst>
          </p:cNvPr>
          <p:cNvSpPr>
            <a:spLocks noGrp="1"/>
          </p:cNvSpPr>
          <p:nvPr>
            <p:ph type="title"/>
          </p:nvPr>
        </p:nvSpPr>
        <p:spPr>
          <a:xfrm>
            <a:off x="1598612" y="-228600"/>
            <a:ext cx="10972799" cy="1066800"/>
          </a:xfrm>
        </p:spPr>
        <p:txBody>
          <a:bodyPr/>
          <a:lstStyle/>
          <a:p>
            <a:r>
              <a:rPr lang="en-US" b="1" dirty="0">
                <a:solidFill>
                  <a:schemeClr val="bg2">
                    <a:lumMod val="25000"/>
                    <a:lumOff val="75000"/>
                  </a:schemeClr>
                </a:solidFill>
                <a:latin typeface="Algerian" panose="04020705040A02060702" pitchFamily="82" charset="0"/>
              </a:rPr>
              <a:t>Graphical Screening for variables</a:t>
            </a:r>
          </a:p>
        </p:txBody>
      </p:sp>
      <p:sp>
        <p:nvSpPr>
          <p:cNvPr id="3" name="TextBox 2">
            <a:extLst>
              <a:ext uri="{FF2B5EF4-FFF2-40B4-BE49-F238E27FC236}">
                <a16:creationId xmlns:a16="http://schemas.microsoft.com/office/drawing/2014/main" id="{DA8DDD95-4A49-8DB4-3DBB-E20308EAF001}"/>
              </a:ext>
            </a:extLst>
          </p:cNvPr>
          <p:cNvSpPr txBox="1"/>
          <p:nvPr/>
        </p:nvSpPr>
        <p:spPr>
          <a:xfrm>
            <a:off x="303212" y="990600"/>
            <a:ext cx="8991600" cy="584775"/>
          </a:xfrm>
          <a:prstGeom prst="rect">
            <a:avLst/>
          </a:prstGeom>
          <a:noFill/>
        </p:spPr>
        <p:txBody>
          <a:bodyPr wrap="square" rtlCol="0">
            <a:spAutoFit/>
          </a:bodyPr>
          <a:lstStyle/>
          <a:p>
            <a:r>
              <a:rPr lang="en-US" sz="3200" dirty="0">
                <a:latin typeface="Rockwell" panose="02060603020205020403" pitchFamily="18" charset="0"/>
              </a:rPr>
              <a:t>1. Screening variable : </a:t>
            </a:r>
            <a:r>
              <a:rPr lang="en-US" sz="3200" b="1" dirty="0">
                <a:latin typeface="Rockwell" panose="02060603020205020403" pitchFamily="18" charset="0"/>
              </a:rPr>
              <a:t>Pregnancies</a:t>
            </a:r>
          </a:p>
        </p:txBody>
      </p:sp>
      <p:pic>
        <p:nvPicPr>
          <p:cNvPr id="4" name="Picture 3">
            <a:extLst>
              <a:ext uri="{FF2B5EF4-FFF2-40B4-BE49-F238E27FC236}">
                <a16:creationId xmlns:a16="http://schemas.microsoft.com/office/drawing/2014/main" id="{0CA97DC6-77DA-C2F8-6C28-CA87566CC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2" y="2032818"/>
            <a:ext cx="4191000" cy="3983509"/>
          </a:xfrm>
          <a:prstGeom prst="rect">
            <a:avLst/>
          </a:prstGeom>
        </p:spPr>
      </p:pic>
      <p:pic>
        <p:nvPicPr>
          <p:cNvPr id="6" name="Picture 5">
            <a:extLst>
              <a:ext uri="{FF2B5EF4-FFF2-40B4-BE49-F238E27FC236}">
                <a16:creationId xmlns:a16="http://schemas.microsoft.com/office/drawing/2014/main" id="{2B7B4D92-B382-06E5-7206-6BF536B8C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412" y="2057399"/>
            <a:ext cx="4045680" cy="3958927"/>
          </a:xfrm>
          <a:prstGeom prst="rect">
            <a:avLst/>
          </a:prstGeom>
        </p:spPr>
      </p:pic>
      <p:sp>
        <p:nvSpPr>
          <p:cNvPr id="5" name="TextBox 4">
            <a:extLst>
              <a:ext uri="{FF2B5EF4-FFF2-40B4-BE49-F238E27FC236}">
                <a16:creationId xmlns:a16="http://schemas.microsoft.com/office/drawing/2014/main" id="{0AF74DBE-4A80-5CB6-D7CC-700164BF3C3C}"/>
              </a:ext>
            </a:extLst>
          </p:cNvPr>
          <p:cNvSpPr txBox="1"/>
          <p:nvPr/>
        </p:nvSpPr>
        <p:spPr>
          <a:xfrm>
            <a:off x="4539329" y="1964353"/>
            <a:ext cx="3307685" cy="4893647"/>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dirty="0">
              <a:latin typeface="Rockwell" panose="02060603020205020403" pitchFamily="18" charset="0"/>
            </a:endParaRPr>
          </a:p>
          <a:p>
            <a:pPr marL="285750" indent="-285750">
              <a:buFont typeface="Wingdings" panose="05000000000000000000" pitchFamily="2" charset="2"/>
              <a:buChar char="q"/>
            </a:pPr>
            <a:r>
              <a:rPr lang="en-US" dirty="0">
                <a:latin typeface="Rockwell" panose="02060603020205020403" pitchFamily="18" charset="0"/>
              </a:rPr>
              <a:t>The histograms are rightly skewed. </a:t>
            </a:r>
          </a:p>
          <a:p>
            <a:pPr marL="285750" indent="-285750">
              <a:buFont typeface="Wingdings" panose="05000000000000000000" pitchFamily="2" charset="2"/>
              <a:buChar char="q"/>
            </a:pPr>
            <a:r>
              <a:rPr lang="en-US" dirty="0">
                <a:latin typeface="Rockwell" panose="02060603020205020403" pitchFamily="18" charset="0"/>
              </a:rPr>
              <a:t>A large proportions of females are zero count on pregnancies. As the data includes women &gt; 21 years, it is likely that many are unmarried.</a:t>
            </a:r>
          </a:p>
          <a:p>
            <a:pPr marL="285750" indent="-285750">
              <a:buFont typeface="Wingdings" panose="05000000000000000000" pitchFamily="2" charset="2"/>
              <a:buChar char="q"/>
            </a:pPr>
            <a:r>
              <a:rPr lang="en-US" dirty="0">
                <a:latin typeface="Rockwell" panose="02060603020205020403" pitchFamily="18" charset="0"/>
              </a:rPr>
              <a:t>It is also </a:t>
            </a:r>
            <a:r>
              <a:rPr lang="en-US" dirty="0" err="1">
                <a:latin typeface="Rockwell" panose="02060603020205020403" pitchFamily="18" charset="0"/>
              </a:rPr>
              <a:t>visualisable</a:t>
            </a:r>
            <a:r>
              <a:rPr lang="en-US" dirty="0">
                <a:latin typeface="Rockwell" panose="02060603020205020403" pitchFamily="18" charset="0"/>
              </a:rPr>
              <a:t> from boxplot that the number of pregnancies is relatively higher for diabetic females than non-diabetic ones.</a:t>
            </a:r>
          </a:p>
          <a:p>
            <a:r>
              <a:rPr lang="en-US" dirty="0">
                <a:latin typeface="Rockwell" panose="02060603020205020403" pitchFamily="18" charset="0"/>
              </a:rPr>
              <a:t> </a:t>
            </a:r>
          </a:p>
        </p:txBody>
      </p:sp>
    </p:spTree>
    <p:extLst>
      <p:ext uri="{BB962C8B-B14F-4D97-AF65-F5344CB8AC3E}">
        <p14:creationId xmlns:p14="http://schemas.microsoft.com/office/powerpoint/2010/main" val="3335712000"/>
      </p:ext>
    </p:extLst>
  </p:cSld>
  <p:clrMapOvr>
    <a:masterClrMapping/>
  </p:clrMapOvr>
  <p:transition spd="slow">
    <p:split orient="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5E563-9AD6-85AB-1524-ED249F9380FF}"/>
              </a:ext>
            </a:extLst>
          </p:cNvPr>
          <p:cNvSpPr>
            <a:spLocks noGrp="1"/>
          </p:cNvSpPr>
          <p:nvPr>
            <p:ph type="title"/>
          </p:nvPr>
        </p:nvSpPr>
        <p:spPr>
          <a:xfrm>
            <a:off x="455612" y="40030"/>
            <a:ext cx="9144001" cy="1371600"/>
          </a:xfrm>
        </p:spPr>
        <p:txBody>
          <a:bodyPr>
            <a:normAutofit/>
          </a:bodyPr>
          <a:lstStyle/>
          <a:p>
            <a:r>
              <a:rPr lang="en-US" sz="4000" dirty="0">
                <a:latin typeface="Rockwell" panose="02060603020205020403" pitchFamily="18" charset="0"/>
              </a:rPr>
              <a:t>2. Screening variable : </a:t>
            </a:r>
            <a:r>
              <a:rPr lang="en-US" sz="4000" b="1" dirty="0">
                <a:latin typeface="Rockwell" panose="02060603020205020403" pitchFamily="18" charset="0"/>
              </a:rPr>
              <a:t>Glucose</a:t>
            </a:r>
            <a:br>
              <a:rPr lang="en-US" sz="4000" dirty="0">
                <a:latin typeface="Rockwell" panose="02060603020205020403" pitchFamily="18" charset="0"/>
              </a:rPr>
            </a:br>
            <a:endParaRPr lang="en-US" sz="4000" dirty="0"/>
          </a:p>
        </p:txBody>
      </p:sp>
      <p:pic>
        <p:nvPicPr>
          <p:cNvPr id="3" name="Picture 2">
            <a:extLst>
              <a:ext uri="{FF2B5EF4-FFF2-40B4-BE49-F238E27FC236}">
                <a16:creationId xmlns:a16="http://schemas.microsoft.com/office/drawing/2014/main" id="{F765E77A-39C3-67CA-2E49-B86AD4295A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4874342" cy="4708968"/>
          </a:xfrm>
          <a:prstGeom prst="rect">
            <a:avLst/>
          </a:prstGeom>
          <a:noFill/>
        </p:spPr>
      </p:pic>
      <p:pic>
        <p:nvPicPr>
          <p:cNvPr id="4" name="Picture 3">
            <a:extLst>
              <a:ext uri="{FF2B5EF4-FFF2-40B4-BE49-F238E27FC236}">
                <a16:creationId xmlns:a16="http://schemas.microsoft.com/office/drawing/2014/main" id="{E01D3F9F-33A7-1AFC-705D-5CA72BFB49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385" y="1411630"/>
            <a:ext cx="4297569" cy="4592738"/>
          </a:xfrm>
          <a:prstGeom prst="rect">
            <a:avLst/>
          </a:prstGeom>
        </p:spPr>
      </p:pic>
      <p:sp>
        <p:nvSpPr>
          <p:cNvPr id="6" name="TextBox 5">
            <a:extLst>
              <a:ext uri="{FF2B5EF4-FFF2-40B4-BE49-F238E27FC236}">
                <a16:creationId xmlns:a16="http://schemas.microsoft.com/office/drawing/2014/main" id="{2B6E527C-D06C-32B0-9C03-885EC747E7E8}"/>
              </a:ext>
            </a:extLst>
          </p:cNvPr>
          <p:cNvSpPr txBox="1"/>
          <p:nvPr/>
        </p:nvSpPr>
        <p:spPr>
          <a:xfrm>
            <a:off x="4334440" y="1480059"/>
            <a:ext cx="3269227" cy="4339650"/>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dirty="0">
              <a:latin typeface="Rockwell" panose="02060603020205020403" pitchFamily="18" charset="0"/>
            </a:endParaRPr>
          </a:p>
          <a:p>
            <a:pPr marL="285750" indent="-285750">
              <a:buFont typeface="Wingdings" panose="05000000000000000000" pitchFamily="2" charset="2"/>
              <a:buChar char="q"/>
            </a:pPr>
            <a:r>
              <a:rPr lang="en-US" dirty="0">
                <a:latin typeface="Rockwell" panose="02060603020205020403" pitchFamily="18" charset="0"/>
              </a:rPr>
              <a:t>From segmented histogram  it can be seen that diabetic group has higher glucose than non-diabetic ones.</a:t>
            </a:r>
          </a:p>
          <a:p>
            <a:pPr marL="285750" indent="-285750">
              <a:buFont typeface="Wingdings" panose="05000000000000000000" pitchFamily="2" charset="2"/>
              <a:buChar char="q"/>
            </a:pPr>
            <a:r>
              <a:rPr lang="en-US" dirty="0">
                <a:latin typeface="Rockwell" panose="02060603020205020403" pitchFamily="18" charset="0"/>
              </a:rPr>
              <a:t>Boxplot concludes that glucose is quite higher for diabetic females in comparison with non-diabetic females. So a hypothesis that glucose is measure of outcome, is likely to be true.</a:t>
            </a:r>
          </a:p>
        </p:txBody>
      </p:sp>
    </p:spTree>
    <p:extLst>
      <p:ext uri="{BB962C8B-B14F-4D97-AF65-F5344CB8AC3E}">
        <p14:creationId xmlns:p14="http://schemas.microsoft.com/office/powerpoint/2010/main" val="2379602237"/>
      </p:ext>
    </p:extLst>
  </p:cSld>
  <p:clrMapOvr>
    <a:masterClrMapping/>
  </p:clrMapOvr>
  <p:transition spd="slow">
    <p:split orient="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35C9E-8EA3-ED88-5185-47D5A447D687}"/>
              </a:ext>
            </a:extLst>
          </p:cNvPr>
          <p:cNvSpPr>
            <a:spLocks noGrp="1"/>
          </p:cNvSpPr>
          <p:nvPr>
            <p:ph type="title"/>
          </p:nvPr>
        </p:nvSpPr>
        <p:spPr>
          <a:xfrm>
            <a:off x="417245" y="304800"/>
            <a:ext cx="11506732" cy="1143000"/>
          </a:xfrm>
        </p:spPr>
        <p:txBody>
          <a:bodyPr>
            <a:normAutofit fontScale="90000"/>
          </a:bodyPr>
          <a:lstStyle/>
          <a:p>
            <a:r>
              <a:rPr lang="en-US" sz="4800" dirty="0">
                <a:latin typeface="Rockwell" panose="02060603020205020403" pitchFamily="18" charset="0"/>
              </a:rPr>
              <a:t>3. Screening variable : </a:t>
            </a:r>
            <a:r>
              <a:rPr lang="en-US" sz="4800" b="1" dirty="0">
                <a:latin typeface="Rockwell" panose="02060603020205020403" pitchFamily="18" charset="0"/>
              </a:rPr>
              <a:t>Blood Pressure</a:t>
            </a:r>
            <a:br>
              <a:rPr lang="en-US" sz="4800" dirty="0">
                <a:latin typeface="Rockwell" panose="02060603020205020403" pitchFamily="18" charset="0"/>
              </a:rPr>
            </a:br>
            <a:endParaRPr lang="en-US" dirty="0"/>
          </a:p>
        </p:txBody>
      </p:sp>
      <p:pic>
        <p:nvPicPr>
          <p:cNvPr id="5" name="Picture 4">
            <a:extLst>
              <a:ext uri="{FF2B5EF4-FFF2-40B4-BE49-F238E27FC236}">
                <a16:creationId xmlns:a16="http://schemas.microsoft.com/office/drawing/2014/main" id="{E16D65CD-B129-DFA1-47A8-BE67175060A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2" y="1371600"/>
            <a:ext cx="4114800" cy="4315759"/>
          </a:xfrm>
          <a:prstGeom prst="rect">
            <a:avLst/>
          </a:prstGeom>
          <a:noFill/>
          <a:ln>
            <a:noFill/>
          </a:ln>
        </p:spPr>
      </p:pic>
      <p:pic>
        <p:nvPicPr>
          <p:cNvPr id="6" name="Picture 5">
            <a:extLst>
              <a:ext uri="{FF2B5EF4-FFF2-40B4-BE49-F238E27FC236}">
                <a16:creationId xmlns:a16="http://schemas.microsoft.com/office/drawing/2014/main" id="{0C417E29-A60B-716C-9639-72511A7A01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75612" y="1371600"/>
            <a:ext cx="3962401" cy="4315759"/>
          </a:xfrm>
          <a:prstGeom prst="rect">
            <a:avLst/>
          </a:prstGeom>
          <a:noFill/>
          <a:ln>
            <a:noFill/>
          </a:ln>
        </p:spPr>
      </p:pic>
      <p:sp>
        <p:nvSpPr>
          <p:cNvPr id="3" name="TextBox 2">
            <a:extLst>
              <a:ext uri="{FF2B5EF4-FFF2-40B4-BE49-F238E27FC236}">
                <a16:creationId xmlns:a16="http://schemas.microsoft.com/office/drawing/2014/main" id="{24E90D59-D516-557D-726B-45DE22B6053B}"/>
              </a:ext>
            </a:extLst>
          </p:cNvPr>
          <p:cNvSpPr txBox="1"/>
          <p:nvPr/>
        </p:nvSpPr>
        <p:spPr>
          <a:xfrm>
            <a:off x="4378852" y="1600200"/>
            <a:ext cx="3583519" cy="3231654"/>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It can be seen that the normal range of blood pressure is 60-90</a:t>
            </a:r>
          </a:p>
          <a:p>
            <a:pPr marL="285750" indent="-285750">
              <a:buFont typeface="Wingdings" panose="05000000000000000000" pitchFamily="2" charset="2"/>
              <a:buChar char="q"/>
            </a:pPr>
            <a:r>
              <a:rPr lang="en-US" dirty="0"/>
              <a:t>There are few outliers in the data. It’s likely to be some people have low and high BP. We can also observe diabetic females likely to have higher blood pressure than non-diabetic ones. </a:t>
            </a:r>
          </a:p>
        </p:txBody>
      </p:sp>
    </p:spTree>
    <p:extLst>
      <p:ext uri="{BB962C8B-B14F-4D97-AF65-F5344CB8AC3E}">
        <p14:creationId xmlns:p14="http://schemas.microsoft.com/office/powerpoint/2010/main" val="2076647275"/>
      </p:ext>
    </p:extLst>
  </p:cSld>
  <p:clrMapOvr>
    <a:masterClrMapping/>
  </p:clrMapOvr>
  <p:transition spd="slow">
    <p:split orient="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D064-7557-CF46-4F02-E04164F01911}"/>
              </a:ext>
            </a:extLst>
          </p:cNvPr>
          <p:cNvSpPr>
            <a:spLocks noGrp="1"/>
          </p:cNvSpPr>
          <p:nvPr>
            <p:ph type="title"/>
          </p:nvPr>
        </p:nvSpPr>
        <p:spPr>
          <a:xfrm>
            <a:off x="297616" y="378542"/>
            <a:ext cx="11740397" cy="1066800"/>
          </a:xfrm>
        </p:spPr>
        <p:txBody>
          <a:bodyPr>
            <a:noAutofit/>
          </a:bodyPr>
          <a:lstStyle/>
          <a:p>
            <a:r>
              <a:rPr lang="en-US" sz="4000" dirty="0">
                <a:latin typeface="Rockwell" panose="02060603020205020403" pitchFamily="18" charset="0"/>
              </a:rPr>
              <a:t>4. Screening variable : </a:t>
            </a:r>
            <a:r>
              <a:rPr lang="en-US" sz="4000" b="1" dirty="0">
                <a:latin typeface="Rockwell" panose="02060603020205020403" pitchFamily="18" charset="0"/>
              </a:rPr>
              <a:t>Skin Thickness</a:t>
            </a:r>
            <a:br>
              <a:rPr lang="en-US" sz="4000" dirty="0">
                <a:latin typeface="Rockwell" panose="02060603020205020403" pitchFamily="18" charset="0"/>
              </a:rPr>
            </a:br>
            <a:endParaRPr lang="en-US" sz="4000" dirty="0"/>
          </a:p>
        </p:txBody>
      </p:sp>
      <p:pic>
        <p:nvPicPr>
          <p:cNvPr id="4" name="Picture 3">
            <a:extLst>
              <a:ext uri="{FF2B5EF4-FFF2-40B4-BE49-F238E27FC236}">
                <a16:creationId xmlns:a16="http://schemas.microsoft.com/office/drawing/2014/main" id="{DCA1B08E-7A95-743E-BCCA-0B1729A3C1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2" y="1524000"/>
            <a:ext cx="3810000" cy="4267200"/>
          </a:xfrm>
          <a:prstGeom prst="rect">
            <a:avLst/>
          </a:prstGeom>
          <a:noFill/>
          <a:ln>
            <a:noFill/>
          </a:ln>
        </p:spPr>
      </p:pic>
      <p:pic>
        <p:nvPicPr>
          <p:cNvPr id="5" name="Picture 4">
            <a:extLst>
              <a:ext uri="{FF2B5EF4-FFF2-40B4-BE49-F238E27FC236}">
                <a16:creationId xmlns:a16="http://schemas.microsoft.com/office/drawing/2014/main" id="{994DFBD3-7ADA-4F56-1E70-6A1846633B6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65453" y="1472381"/>
            <a:ext cx="3972560" cy="4318819"/>
          </a:xfrm>
          <a:prstGeom prst="rect">
            <a:avLst/>
          </a:prstGeom>
          <a:noFill/>
          <a:ln>
            <a:noFill/>
          </a:ln>
        </p:spPr>
      </p:pic>
      <p:sp>
        <p:nvSpPr>
          <p:cNvPr id="3" name="TextBox 2">
            <a:extLst>
              <a:ext uri="{FF2B5EF4-FFF2-40B4-BE49-F238E27FC236}">
                <a16:creationId xmlns:a16="http://schemas.microsoft.com/office/drawing/2014/main" id="{3F8B5AAA-5296-BCB6-256A-4223BA8AA6B6}"/>
              </a:ext>
            </a:extLst>
          </p:cNvPr>
          <p:cNvSpPr txBox="1"/>
          <p:nvPr/>
        </p:nvSpPr>
        <p:spPr>
          <a:xfrm>
            <a:off x="4263344" y="1757516"/>
            <a:ext cx="3571241" cy="3508653"/>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dirty="0">
              <a:latin typeface="Rockwell" panose="02060603020205020403" pitchFamily="18" charset="0"/>
            </a:endParaRPr>
          </a:p>
          <a:p>
            <a:pPr marL="285750" indent="-285750">
              <a:buFont typeface="Wingdings" panose="05000000000000000000" pitchFamily="2" charset="2"/>
              <a:buChar char="q"/>
            </a:pPr>
            <a:r>
              <a:rPr lang="en-US" dirty="0">
                <a:latin typeface="Rockwell" panose="02060603020205020403" pitchFamily="18" charset="0"/>
              </a:rPr>
              <a:t>The variable is positively skewed.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 </a:t>
            </a:r>
            <a:r>
              <a:rPr lang="en-US" sz="1800" dirty="0">
                <a:effectLst/>
                <a:latin typeface="Rockwell" panose="02060603020205020403" pitchFamily="18" charset="0"/>
                <a:ea typeface="Times New Roman" panose="02020603050405020304" pitchFamily="18" charset="0"/>
                <a:cs typeface="Helvetica" panose="020B0604020202020204" pitchFamily="34" charset="0"/>
              </a:rPr>
              <a:t> Like BP, people who are not diabetic have lower skin thickness. As data of non-diabetic is skewed but diabetic samples seems to be normally distributed.</a:t>
            </a:r>
            <a:endParaRPr lang="en-US" sz="1800" dirty="0">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Rockwell" panose="02060603020205020403" pitchFamily="18" charset="0"/>
              </a:rPr>
              <a:t>The skin thickness ranges between 20-40 with diabetic females slightly higher</a:t>
            </a:r>
          </a:p>
        </p:txBody>
      </p:sp>
    </p:spTree>
    <p:extLst>
      <p:ext uri="{BB962C8B-B14F-4D97-AF65-F5344CB8AC3E}">
        <p14:creationId xmlns:p14="http://schemas.microsoft.com/office/powerpoint/2010/main" val="3975342826"/>
      </p:ext>
    </p:extLst>
  </p:cSld>
  <p:clrMapOvr>
    <a:masterClrMapping/>
  </p:clrMapOvr>
  <p:transition spd="slow">
    <p:split orient="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9464-BFDC-FA3A-00DD-071EBBFDAFE6}"/>
              </a:ext>
            </a:extLst>
          </p:cNvPr>
          <p:cNvSpPr>
            <a:spLocks noGrp="1"/>
          </p:cNvSpPr>
          <p:nvPr>
            <p:ph type="title"/>
          </p:nvPr>
        </p:nvSpPr>
        <p:spPr>
          <a:xfrm>
            <a:off x="455612" y="0"/>
            <a:ext cx="9144001" cy="1371600"/>
          </a:xfrm>
        </p:spPr>
        <p:txBody>
          <a:bodyPr>
            <a:normAutofit/>
          </a:bodyPr>
          <a:lstStyle/>
          <a:p>
            <a:r>
              <a:rPr lang="en-US" sz="4000" dirty="0">
                <a:latin typeface="Rockwell" panose="02060603020205020403" pitchFamily="18" charset="0"/>
              </a:rPr>
              <a:t>5. Screening variable : </a:t>
            </a:r>
            <a:r>
              <a:rPr lang="en-US" sz="4000" b="1" dirty="0">
                <a:latin typeface="Rockwell" panose="02060603020205020403" pitchFamily="18" charset="0"/>
              </a:rPr>
              <a:t>Insulin</a:t>
            </a:r>
            <a:br>
              <a:rPr lang="en-US" sz="4000" dirty="0">
                <a:latin typeface="Rockwell" panose="02060603020205020403" pitchFamily="18" charset="0"/>
              </a:rPr>
            </a:br>
            <a:endParaRPr lang="en-US" sz="4000" dirty="0"/>
          </a:p>
        </p:txBody>
      </p:sp>
      <p:pic>
        <p:nvPicPr>
          <p:cNvPr id="3" name="Picture 2">
            <a:extLst>
              <a:ext uri="{FF2B5EF4-FFF2-40B4-BE49-F238E27FC236}">
                <a16:creationId xmlns:a16="http://schemas.microsoft.com/office/drawing/2014/main" id="{436974CF-99A2-5421-C17C-50A044A650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295400"/>
            <a:ext cx="3960812" cy="4645584"/>
          </a:xfrm>
          <a:prstGeom prst="rect">
            <a:avLst/>
          </a:prstGeom>
          <a:noFill/>
          <a:ln>
            <a:noFill/>
          </a:ln>
        </p:spPr>
      </p:pic>
      <p:pic>
        <p:nvPicPr>
          <p:cNvPr id="4" name="Picture 3">
            <a:extLst>
              <a:ext uri="{FF2B5EF4-FFF2-40B4-BE49-F238E27FC236}">
                <a16:creationId xmlns:a16="http://schemas.microsoft.com/office/drawing/2014/main" id="{F4A4147C-6E2F-F24E-2A5F-FA4845A8CDD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47012" y="1295400"/>
            <a:ext cx="4221480" cy="4645584"/>
          </a:xfrm>
          <a:prstGeom prst="rect">
            <a:avLst/>
          </a:prstGeom>
          <a:noFill/>
          <a:ln>
            <a:noFill/>
          </a:ln>
        </p:spPr>
      </p:pic>
      <p:sp>
        <p:nvSpPr>
          <p:cNvPr id="5" name="TextBox 4">
            <a:extLst>
              <a:ext uri="{FF2B5EF4-FFF2-40B4-BE49-F238E27FC236}">
                <a16:creationId xmlns:a16="http://schemas.microsoft.com/office/drawing/2014/main" id="{DC2DBCCE-4BCA-2300-D114-01481B4DAA42}"/>
              </a:ext>
            </a:extLst>
          </p:cNvPr>
          <p:cNvSpPr txBox="1"/>
          <p:nvPr/>
        </p:nvSpPr>
        <p:spPr>
          <a:xfrm>
            <a:off x="3998554" y="1273277"/>
            <a:ext cx="3848458" cy="5262979"/>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sz="1800" dirty="0">
              <a:effectLst/>
              <a:latin typeface="Rockwell" panose="02060603020205020403"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Histograms</a:t>
            </a:r>
            <a:r>
              <a:rPr lang="en-US" sz="1800" b="1" dirty="0">
                <a:effectLst/>
                <a:latin typeface="Rockwell" panose="02060603020205020403" pitchFamily="18" charset="0"/>
                <a:ea typeface="Times New Roman" panose="02020603050405020304" pitchFamily="18" charset="0"/>
                <a:cs typeface="Times New Roman" panose="02020603050405020304" pitchFamily="18" charset="0"/>
              </a:rPr>
              <a:t>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for Insulin is likely to be skewed. From the boxplot, we can observe that the average insulin concentration in the blood for diabetic females is more than that of non-diabetic females in the dataset. Information obtained from the dataset is quite unexpected because diabetes mellitus is the condition in which the body fails to produce much insulin. As a result, a diabetic patient lacks insulin in their body.</a:t>
            </a:r>
          </a:p>
          <a:p>
            <a:pPr marL="285750" indent="-285750">
              <a:buFont typeface="Wingdings" panose="05000000000000000000" pitchFamily="2" charset="2"/>
              <a:buChar char="q"/>
            </a:pPr>
            <a:r>
              <a:rPr lang="en-US" sz="2400" dirty="0"/>
              <a:t> </a:t>
            </a:r>
            <a:r>
              <a:rPr lang="en-US" dirty="0">
                <a:latin typeface="Rockwell" panose="02060603020205020403" pitchFamily="18" charset="0"/>
              </a:rPr>
              <a:t>There are so many outliers in the variable insulin</a:t>
            </a:r>
          </a:p>
        </p:txBody>
      </p:sp>
    </p:spTree>
    <p:extLst>
      <p:ext uri="{BB962C8B-B14F-4D97-AF65-F5344CB8AC3E}">
        <p14:creationId xmlns:p14="http://schemas.microsoft.com/office/powerpoint/2010/main" val="3005009939"/>
      </p:ext>
    </p:extLst>
  </p:cSld>
  <p:clrMapOvr>
    <a:masterClrMapping/>
  </p:clrMapOvr>
  <p:transition spd="slow">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E00F9-828F-5658-CAFC-F4E38A49F8B1}"/>
              </a:ext>
            </a:extLst>
          </p:cNvPr>
          <p:cNvSpPr>
            <a:spLocks noGrp="1"/>
          </p:cNvSpPr>
          <p:nvPr>
            <p:ph type="title"/>
          </p:nvPr>
        </p:nvSpPr>
        <p:spPr>
          <a:xfrm>
            <a:off x="836612" y="165594"/>
            <a:ext cx="9144001" cy="1371600"/>
          </a:xfrm>
        </p:spPr>
        <p:txBody>
          <a:bodyPr/>
          <a:lstStyle/>
          <a:p>
            <a:r>
              <a:rPr lang="en-US" dirty="0">
                <a:latin typeface="Rockwell" panose="02060603020205020403" pitchFamily="18" charset="0"/>
              </a:rPr>
              <a:t>6</a:t>
            </a:r>
            <a:r>
              <a:rPr lang="en-US" sz="3600" dirty="0">
                <a:latin typeface="Rockwell" panose="02060603020205020403" pitchFamily="18" charset="0"/>
              </a:rPr>
              <a:t>. Screening variable : </a:t>
            </a:r>
            <a:r>
              <a:rPr lang="en-US" sz="3600" b="1" dirty="0">
                <a:latin typeface="Rockwell" panose="02060603020205020403" pitchFamily="18" charset="0"/>
              </a:rPr>
              <a:t>BMI</a:t>
            </a:r>
            <a:br>
              <a:rPr lang="en-US" sz="3600" dirty="0">
                <a:latin typeface="Rockwell" panose="02060603020205020403" pitchFamily="18" charset="0"/>
              </a:rPr>
            </a:br>
            <a:endParaRPr lang="en-US" dirty="0"/>
          </a:p>
        </p:txBody>
      </p:sp>
      <p:pic>
        <p:nvPicPr>
          <p:cNvPr id="3" name="Picture 2">
            <a:extLst>
              <a:ext uri="{FF2B5EF4-FFF2-40B4-BE49-F238E27FC236}">
                <a16:creationId xmlns:a16="http://schemas.microsoft.com/office/drawing/2014/main" id="{BBAA816A-19D7-438B-75F0-8B2AEEB782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22" y="1524000"/>
            <a:ext cx="3983990" cy="4482606"/>
          </a:xfrm>
          <a:prstGeom prst="rect">
            <a:avLst/>
          </a:prstGeom>
          <a:noFill/>
          <a:ln>
            <a:noFill/>
          </a:ln>
        </p:spPr>
      </p:pic>
      <p:pic>
        <p:nvPicPr>
          <p:cNvPr id="4" name="Picture 3">
            <a:extLst>
              <a:ext uri="{FF2B5EF4-FFF2-40B4-BE49-F238E27FC236}">
                <a16:creationId xmlns:a16="http://schemas.microsoft.com/office/drawing/2014/main" id="{E78B8AE9-E596-0491-FDFA-9807A10504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0391" y="1371600"/>
            <a:ext cx="3983991" cy="4635006"/>
          </a:xfrm>
          <a:prstGeom prst="rect">
            <a:avLst/>
          </a:prstGeom>
          <a:noFill/>
          <a:ln>
            <a:noFill/>
          </a:ln>
        </p:spPr>
      </p:pic>
      <p:sp>
        <p:nvSpPr>
          <p:cNvPr id="5" name="TextBox 4">
            <a:extLst>
              <a:ext uri="{FF2B5EF4-FFF2-40B4-BE49-F238E27FC236}">
                <a16:creationId xmlns:a16="http://schemas.microsoft.com/office/drawing/2014/main" id="{66B1BBB1-3F19-C42B-6ABF-D570F70004DA}"/>
              </a:ext>
            </a:extLst>
          </p:cNvPr>
          <p:cNvSpPr txBox="1"/>
          <p:nvPr/>
        </p:nvSpPr>
        <p:spPr>
          <a:xfrm>
            <a:off x="4286893" y="1674673"/>
            <a:ext cx="3615037" cy="3508653"/>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dirty="0">
              <a:latin typeface="Rockwell" panose="02060603020205020403" pitchFamily="18"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Rockwell" panose="02060603020205020403" pitchFamily="18" charset="0"/>
                <a:ea typeface="Times New Roman" panose="02020603050405020304" pitchFamily="18" charset="0"/>
                <a:cs typeface="Times New Roman" panose="02020603050405020304" pitchFamily="18" charset="0"/>
              </a:rPr>
              <a:t>I</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t can be seen that from histogram there are </a:t>
            </a:r>
            <a:r>
              <a:rPr lang="en-US" sz="1800" dirty="0">
                <a:effectLst/>
                <a:latin typeface="Rockwell" panose="02060603020205020403" pitchFamily="18" charset="0"/>
                <a:ea typeface="Times New Roman" panose="02020603050405020304" pitchFamily="18" charset="0"/>
                <a:cs typeface="Helvetica" panose="020B0604020202020204" pitchFamily="34" charset="0"/>
              </a:rPr>
              <a:t>few outliers. Few are obese in the dataset. Expected range is between 18 to 25. Also it can be observed that diabetic people seems to be only higher side of BMI. Also they contribute more for outliers.</a:t>
            </a:r>
          </a:p>
          <a:p>
            <a:endParaRPr lang="en-US" dirty="0"/>
          </a:p>
        </p:txBody>
      </p:sp>
    </p:spTree>
    <p:extLst>
      <p:ext uri="{BB962C8B-B14F-4D97-AF65-F5344CB8AC3E}">
        <p14:creationId xmlns:p14="http://schemas.microsoft.com/office/powerpoint/2010/main" val="1254153659"/>
      </p:ext>
    </p:extLst>
  </p:cSld>
  <p:clrMapOvr>
    <a:masterClrMapping/>
  </p:clrMapOvr>
  <p:transition spd="slow">
    <p:split orient="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787C-E890-D39E-CC54-2AC9A531F079}"/>
              </a:ext>
            </a:extLst>
          </p:cNvPr>
          <p:cNvSpPr>
            <a:spLocks noGrp="1"/>
          </p:cNvSpPr>
          <p:nvPr>
            <p:ph type="title"/>
          </p:nvPr>
        </p:nvSpPr>
        <p:spPr>
          <a:xfrm>
            <a:off x="722313" y="370114"/>
            <a:ext cx="11286217" cy="1099457"/>
          </a:xfrm>
        </p:spPr>
        <p:txBody>
          <a:bodyPr>
            <a:noAutofit/>
          </a:bodyPr>
          <a:lstStyle/>
          <a:p>
            <a:r>
              <a:rPr lang="en-US" sz="3200" dirty="0">
                <a:latin typeface="Rockwell" panose="02060603020205020403" pitchFamily="18" charset="0"/>
              </a:rPr>
              <a:t>7. Screening variable : </a:t>
            </a:r>
            <a:r>
              <a:rPr lang="en-US" sz="3200" b="1" dirty="0">
                <a:latin typeface="Rockwell" panose="02060603020205020403" pitchFamily="18" charset="0"/>
              </a:rPr>
              <a:t>Diabetes Pedigree Function</a:t>
            </a:r>
            <a:br>
              <a:rPr lang="en-US" sz="3200" dirty="0">
                <a:latin typeface="Rockwell" panose="02060603020205020403" pitchFamily="18" charset="0"/>
              </a:rPr>
            </a:br>
            <a:endParaRPr lang="en-US" sz="3200" dirty="0"/>
          </a:p>
        </p:txBody>
      </p:sp>
      <p:pic>
        <p:nvPicPr>
          <p:cNvPr id="3" name="Picture 2">
            <a:extLst>
              <a:ext uri="{FF2B5EF4-FFF2-40B4-BE49-F238E27FC236}">
                <a16:creationId xmlns:a16="http://schemas.microsoft.com/office/drawing/2014/main" id="{7D11D77A-889E-B9E2-9AF4-B4866662F5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079" y="1332505"/>
            <a:ext cx="4059133" cy="4597400"/>
          </a:xfrm>
          <a:prstGeom prst="rect">
            <a:avLst/>
          </a:prstGeom>
          <a:noFill/>
        </p:spPr>
      </p:pic>
      <p:pic>
        <p:nvPicPr>
          <p:cNvPr id="4" name="Picture 3">
            <a:extLst>
              <a:ext uri="{FF2B5EF4-FFF2-40B4-BE49-F238E27FC236}">
                <a16:creationId xmlns:a16="http://schemas.microsoft.com/office/drawing/2014/main" id="{128FB784-8F26-E723-C64A-B72E001737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1902" y="1398580"/>
            <a:ext cx="4059133" cy="4597400"/>
          </a:xfrm>
          <a:prstGeom prst="rect">
            <a:avLst/>
          </a:prstGeom>
          <a:noFill/>
        </p:spPr>
      </p:pic>
      <p:sp>
        <p:nvSpPr>
          <p:cNvPr id="5" name="TextBox 4">
            <a:extLst>
              <a:ext uri="{FF2B5EF4-FFF2-40B4-BE49-F238E27FC236}">
                <a16:creationId xmlns:a16="http://schemas.microsoft.com/office/drawing/2014/main" id="{C5267C3E-BFF6-46A3-D32C-A85558DDFEA5}"/>
              </a:ext>
            </a:extLst>
          </p:cNvPr>
          <p:cNvSpPr txBox="1"/>
          <p:nvPr/>
        </p:nvSpPr>
        <p:spPr>
          <a:xfrm>
            <a:off x="4463307" y="1466031"/>
            <a:ext cx="3238500" cy="3785652"/>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sz="1800" dirty="0">
              <a:effectLst/>
              <a:latin typeface="Rockwell" panose="02060603020205020403" pitchFamily="18" charset="0"/>
              <a:ea typeface="Times New Roman" panose="02020603050405020304" pitchFamily="18" charset="0"/>
              <a:cs typeface="Helvetica" panose="020B0604020202020204" pitchFamily="34" charset="0"/>
            </a:endParaRPr>
          </a:p>
          <a:p>
            <a:pPr marL="285750" indent="-285750">
              <a:buFont typeface="Wingdings" panose="05000000000000000000" pitchFamily="2" charset="2"/>
              <a:buChar char="q"/>
            </a:pPr>
            <a:r>
              <a:rPr lang="en-US" sz="1800" dirty="0">
                <a:effectLst/>
                <a:latin typeface="Rockwell" panose="02060603020205020403" pitchFamily="18" charset="0"/>
                <a:ea typeface="Times New Roman" panose="02020603050405020304" pitchFamily="18" charset="0"/>
                <a:cs typeface="Helvetica" panose="020B0604020202020204" pitchFamily="34" charset="0"/>
              </a:rPr>
              <a:t>Data is skewed. As DPF increases, there seems to be a likelihood of being diabetic</a:t>
            </a:r>
            <a:endParaRPr lang="en-US" b="1" dirty="0">
              <a:effectLst/>
              <a:latin typeface="Rockwell" panose="02060603020205020403" pitchFamily="18" charset="0"/>
              <a:ea typeface="Times New Roman" panose="02020603050405020304" pitchFamily="18" charset="0"/>
              <a:cs typeface="Helvetica" panose="020B0604020202020204" pitchFamily="34" charset="0"/>
            </a:endParaRPr>
          </a:p>
          <a:p>
            <a:pPr marL="285750" indent="-285750">
              <a:buFont typeface="Wingdings" panose="05000000000000000000" pitchFamily="2" charset="2"/>
              <a:buChar char="q"/>
            </a:pPr>
            <a:r>
              <a:rPr lang="en-US" sz="1800" dirty="0">
                <a:effectLst/>
                <a:latin typeface="Rockwell" panose="02060603020205020403" pitchFamily="18" charset="0"/>
                <a:ea typeface="Times New Roman" panose="02020603050405020304" pitchFamily="18" charset="0"/>
                <a:cs typeface="Helvetica" panose="020B0604020202020204" pitchFamily="34" charset="0"/>
              </a:rPr>
              <a:t>The median DPF for the diabetic females is 0.553 whereas, the median DPF for the non-diabetic females is 0.405. So, its slightly higher for diabetic females.</a:t>
            </a:r>
            <a:endParaRPr lang="en-US" sz="1800" b="1" dirty="0">
              <a:solidFill>
                <a:schemeClr val="accent5">
                  <a:lumMod val="75000"/>
                </a:schemeClr>
              </a:solidFill>
              <a:latin typeface="Rockwell" panose="02060603020205020403" pitchFamily="18" charset="0"/>
            </a:endParaRPr>
          </a:p>
        </p:txBody>
      </p:sp>
    </p:spTree>
    <p:extLst>
      <p:ext uri="{BB962C8B-B14F-4D97-AF65-F5344CB8AC3E}">
        <p14:creationId xmlns:p14="http://schemas.microsoft.com/office/powerpoint/2010/main" val="1238941640"/>
      </p:ext>
    </p:extLst>
  </p:cSld>
  <p:clrMapOvr>
    <a:masterClrMapping/>
  </p:clrMapOvr>
  <p:transition spd="slow">
    <p:split orient="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39879786-FB1B-C444-6D96-77F83D817224}"/>
              </a:ext>
            </a:extLst>
          </p:cNvPr>
          <p:cNvSpPr/>
          <p:nvPr/>
        </p:nvSpPr>
        <p:spPr>
          <a:xfrm>
            <a:off x="836612" y="685800"/>
            <a:ext cx="10820400" cy="685800"/>
          </a:xfrm>
          <a:prstGeom prst="roundRect">
            <a:avLst>
              <a:gd name="adj" fmla="val 50000"/>
            </a:avLst>
          </a:prstGeom>
          <a:solidFill>
            <a:schemeClr val="tx1"/>
          </a:solidFill>
          <a:ln>
            <a:noFill/>
          </a:ln>
          <a:effectLst>
            <a:innerShdw blurRad="381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5BB8330-C253-1B83-D3D9-A23CBE31F81E}"/>
              </a:ext>
            </a:extLst>
          </p:cNvPr>
          <p:cNvSpPr/>
          <p:nvPr/>
        </p:nvSpPr>
        <p:spPr>
          <a:xfrm>
            <a:off x="1141412" y="838200"/>
            <a:ext cx="10210801" cy="381000"/>
          </a:xfrm>
          <a:prstGeom prst="roundRect">
            <a:avLst>
              <a:gd name="adj" fmla="val 50000"/>
            </a:avLst>
          </a:prstGeom>
          <a:solidFill>
            <a:schemeClr val="tx1">
              <a:lumMod val="50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1720079-636C-4843-D8AF-44D86008AEEC}"/>
              </a:ext>
            </a:extLst>
          </p:cNvPr>
          <p:cNvSpPr/>
          <p:nvPr/>
        </p:nvSpPr>
        <p:spPr>
          <a:xfrm>
            <a:off x="768032" y="4444218"/>
            <a:ext cx="1965960" cy="188976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a:effectLst>
            <a:glow rad="101600">
              <a:schemeClr val="accent2">
                <a:satMod val="175000"/>
                <a:alpha val="40000"/>
              </a:schemeClr>
            </a:glow>
            <a:reflection blurRad="6350" stA="50000" endA="300" endPos="55500" dist="508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2BCF7CDC-4B5B-4946-3C13-15A0054ED361}"/>
              </a:ext>
            </a:extLst>
          </p:cNvPr>
          <p:cNvSpPr/>
          <p:nvPr/>
        </p:nvSpPr>
        <p:spPr>
          <a:xfrm>
            <a:off x="3171035" y="3337560"/>
            <a:ext cx="1965960" cy="1889760"/>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a:effectLst>
            <a:glow rad="101600">
              <a:schemeClr val="accent5">
                <a:satMod val="175000"/>
                <a:alpha val="40000"/>
              </a:schemeClr>
            </a:glow>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57D2EE78-2CDC-F98B-A189-6D4E5BA4C97F}"/>
              </a:ext>
            </a:extLst>
          </p:cNvPr>
          <p:cNvSpPr/>
          <p:nvPr/>
        </p:nvSpPr>
        <p:spPr>
          <a:xfrm>
            <a:off x="5404296" y="4343400"/>
            <a:ext cx="2078385" cy="1990578"/>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a:effectLst>
            <a:glow rad="63500">
              <a:schemeClr val="accent6">
                <a:satMod val="175000"/>
                <a:alpha val="40000"/>
              </a:schemeClr>
            </a:glow>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DCB0650B-0812-22C0-2D48-165F4D0DC0B6}"/>
              </a:ext>
            </a:extLst>
          </p:cNvPr>
          <p:cNvSpPr/>
          <p:nvPr/>
        </p:nvSpPr>
        <p:spPr>
          <a:xfrm>
            <a:off x="7737082" y="3337560"/>
            <a:ext cx="1965960" cy="1889760"/>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a:glow rad="63500">
              <a:schemeClr val="accent1">
                <a:satMod val="175000"/>
                <a:alpha val="40000"/>
              </a:schemeClr>
            </a:glow>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1BE858A4-3F18-7C88-1828-F951B90F2AB7}"/>
              </a:ext>
            </a:extLst>
          </p:cNvPr>
          <p:cNvSpPr/>
          <p:nvPr/>
        </p:nvSpPr>
        <p:spPr>
          <a:xfrm>
            <a:off x="9940924" y="4444218"/>
            <a:ext cx="1965960" cy="188976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a:glow rad="63500">
              <a:schemeClr val="accent3">
                <a:satMod val="175000"/>
                <a:alpha val="40000"/>
              </a:schemeClr>
            </a:glow>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val 1">
            <a:extLst>
              <a:ext uri="{FF2B5EF4-FFF2-40B4-BE49-F238E27FC236}">
                <a16:creationId xmlns:a16="http://schemas.microsoft.com/office/drawing/2014/main" id="{6CBE31B0-F351-A842-22A7-550B422E6C2C}"/>
              </a:ext>
            </a:extLst>
          </p:cNvPr>
          <p:cNvSpPr/>
          <p:nvPr/>
        </p:nvSpPr>
        <p:spPr>
          <a:xfrm>
            <a:off x="1446212" y="762000"/>
            <a:ext cx="609600" cy="533400"/>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E73EACD-0BE9-FBE3-F35A-EC63632C0448}"/>
              </a:ext>
            </a:extLst>
          </p:cNvPr>
          <p:cNvSpPr/>
          <p:nvPr/>
        </p:nvSpPr>
        <p:spPr>
          <a:xfrm>
            <a:off x="3849215" y="762000"/>
            <a:ext cx="609600" cy="533400"/>
          </a:xfrm>
          <a:prstGeom prst="ellipse">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21F932E-14BA-20DB-9C71-49DD610BA8E8}"/>
              </a:ext>
            </a:extLst>
          </p:cNvPr>
          <p:cNvSpPr/>
          <p:nvPr/>
        </p:nvSpPr>
        <p:spPr>
          <a:xfrm>
            <a:off x="6194901" y="747346"/>
            <a:ext cx="609600" cy="533400"/>
          </a:xfrm>
          <a:prstGeom prst="ellipse">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67B67435-EED1-7E1F-2EA9-AF4BFAE7A2EE}"/>
              </a:ext>
            </a:extLst>
          </p:cNvPr>
          <p:cNvSpPr/>
          <p:nvPr/>
        </p:nvSpPr>
        <p:spPr>
          <a:xfrm>
            <a:off x="8398743" y="747346"/>
            <a:ext cx="609600" cy="533400"/>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F99C601-717B-D443-E562-8EBCF95F4CCF}"/>
              </a:ext>
            </a:extLst>
          </p:cNvPr>
          <p:cNvSpPr/>
          <p:nvPr/>
        </p:nvSpPr>
        <p:spPr>
          <a:xfrm>
            <a:off x="10619104" y="747346"/>
            <a:ext cx="609600" cy="533400"/>
          </a:xfrm>
          <a:prstGeom prst="ellips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9B74580-082F-C98D-7B0B-A5C6DBB085D0}"/>
              </a:ext>
            </a:extLst>
          </p:cNvPr>
          <p:cNvCxnSpPr/>
          <p:nvPr/>
        </p:nvCxnSpPr>
        <p:spPr>
          <a:xfrm>
            <a:off x="1751012" y="1295400"/>
            <a:ext cx="0" cy="3148818"/>
          </a:xfrm>
          <a:prstGeom prst="line">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2CD4199-8DD1-3AE4-912E-77BD87AE9484}"/>
              </a:ext>
            </a:extLst>
          </p:cNvPr>
          <p:cNvCxnSpPr>
            <a:stCxn id="3" idx="4"/>
          </p:cNvCxnSpPr>
          <p:nvPr/>
        </p:nvCxnSpPr>
        <p:spPr>
          <a:xfrm>
            <a:off x="4154015" y="1295400"/>
            <a:ext cx="0" cy="2042160"/>
          </a:xfrm>
          <a:prstGeom prst="line">
            <a:avLst/>
          </a:prstGeom>
          <a:ln>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05CD6E-9869-C51E-0E5D-6E22A4B77546}"/>
              </a:ext>
            </a:extLst>
          </p:cNvPr>
          <p:cNvCxnSpPr>
            <a:cxnSpLocks/>
            <a:endCxn id="18" idx="0"/>
          </p:cNvCxnSpPr>
          <p:nvPr/>
        </p:nvCxnSpPr>
        <p:spPr>
          <a:xfrm flipH="1">
            <a:off x="6443489" y="1280746"/>
            <a:ext cx="56212" cy="3062654"/>
          </a:xfrm>
          <a:prstGeom prst="line">
            <a:avLst/>
          </a:prstGeom>
          <a:ln>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38A79CC-4980-DC34-5B02-1C95E83FD627}"/>
              </a:ext>
            </a:extLst>
          </p:cNvPr>
          <p:cNvCxnSpPr>
            <a:stCxn id="5" idx="4"/>
            <a:endCxn id="19" idx="0"/>
          </p:cNvCxnSpPr>
          <p:nvPr/>
        </p:nvCxnSpPr>
        <p:spPr>
          <a:xfrm>
            <a:off x="8703543" y="1280746"/>
            <a:ext cx="16519" cy="2056814"/>
          </a:xfrm>
          <a:prstGeom prst="line">
            <a:avLst/>
          </a:prstGeom>
          <a:ln>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B6E1AE-C23E-7BE9-63C3-16207EF4B1F4}"/>
              </a:ext>
            </a:extLst>
          </p:cNvPr>
          <p:cNvCxnSpPr>
            <a:stCxn id="6" idx="4"/>
            <a:endCxn id="20" idx="0"/>
          </p:cNvCxnSpPr>
          <p:nvPr/>
        </p:nvCxnSpPr>
        <p:spPr>
          <a:xfrm>
            <a:off x="10923904" y="1280746"/>
            <a:ext cx="0" cy="3163472"/>
          </a:xfrm>
          <a:prstGeom prst="line">
            <a:avLst/>
          </a:prstGeom>
          <a:ln>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52550EC-4B17-4F4A-6BF1-41BB4F02C8C3}"/>
              </a:ext>
            </a:extLst>
          </p:cNvPr>
          <p:cNvSpPr txBox="1"/>
          <p:nvPr/>
        </p:nvSpPr>
        <p:spPr>
          <a:xfrm>
            <a:off x="852574" y="5227320"/>
            <a:ext cx="1911509" cy="369332"/>
          </a:xfrm>
          <a:prstGeom prst="rect">
            <a:avLst/>
          </a:prstGeom>
          <a:noFill/>
        </p:spPr>
        <p:txBody>
          <a:bodyPr wrap="square" rtlCol="0">
            <a:spAutoFit/>
          </a:bodyPr>
          <a:lstStyle/>
          <a:p>
            <a:r>
              <a:rPr lang="en-US" b="1" dirty="0"/>
              <a:t>INTRODUCTION</a:t>
            </a:r>
          </a:p>
        </p:txBody>
      </p:sp>
      <p:sp>
        <p:nvSpPr>
          <p:cNvPr id="11" name="TextBox 10">
            <a:extLst>
              <a:ext uri="{FF2B5EF4-FFF2-40B4-BE49-F238E27FC236}">
                <a16:creationId xmlns:a16="http://schemas.microsoft.com/office/drawing/2014/main" id="{32E49A93-2D2C-1A5C-E1F5-B094498175BF}"/>
              </a:ext>
            </a:extLst>
          </p:cNvPr>
          <p:cNvSpPr txBox="1"/>
          <p:nvPr/>
        </p:nvSpPr>
        <p:spPr>
          <a:xfrm>
            <a:off x="3172912" y="3520441"/>
            <a:ext cx="1964083" cy="1200329"/>
          </a:xfrm>
          <a:prstGeom prst="rect">
            <a:avLst/>
          </a:prstGeom>
          <a:noFill/>
        </p:spPr>
        <p:txBody>
          <a:bodyPr wrap="square" rtlCol="0">
            <a:spAutoFit/>
          </a:bodyPr>
          <a:lstStyle/>
          <a:p>
            <a:pPr algn="ctr"/>
            <a:r>
              <a:rPr lang="en-US" b="1" dirty="0"/>
              <a:t>DATA DESCRIPTION AND OBJECTIVE OF THE PROJECT</a:t>
            </a:r>
          </a:p>
        </p:txBody>
      </p:sp>
      <p:sp>
        <p:nvSpPr>
          <p:cNvPr id="13" name="TextBox 12">
            <a:extLst>
              <a:ext uri="{FF2B5EF4-FFF2-40B4-BE49-F238E27FC236}">
                <a16:creationId xmlns:a16="http://schemas.microsoft.com/office/drawing/2014/main" id="{B4931AFE-3D96-1DA9-84AD-6DF1C318524D}"/>
              </a:ext>
            </a:extLst>
          </p:cNvPr>
          <p:cNvSpPr txBox="1"/>
          <p:nvPr/>
        </p:nvSpPr>
        <p:spPr>
          <a:xfrm>
            <a:off x="5406038" y="4627154"/>
            <a:ext cx="2093162" cy="1200329"/>
          </a:xfrm>
          <a:prstGeom prst="rect">
            <a:avLst/>
          </a:prstGeom>
          <a:noFill/>
          <a:ln>
            <a:noFill/>
          </a:ln>
        </p:spPr>
        <p:txBody>
          <a:bodyPr wrap="square" rtlCol="0">
            <a:spAutoFit/>
          </a:bodyPr>
          <a:lstStyle/>
          <a:p>
            <a:pPr algn="ctr"/>
            <a:r>
              <a:rPr lang="en-US" b="1" dirty="0"/>
              <a:t>ANALYSIS OF DATA  AND  GRAPHICAL REPRESENTATION</a:t>
            </a:r>
          </a:p>
        </p:txBody>
      </p:sp>
      <p:sp>
        <p:nvSpPr>
          <p:cNvPr id="25" name="TextBox 24">
            <a:extLst>
              <a:ext uri="{FF2B5EF4-FFF2-40B4-BE49-F238E27FC236}">
                <a16:creationId xmlns:a16="http://schemas.microsoft.com/office/drawing/2014/main" id="{64C24CDF-E2D3-8D10-AD59-84F1B8B89161}"/>
              </a:ext>
            </a:extLst>
          </p:cNvPr>
          <p:cNvSpPr txBox="1"/>
          <p:nvPr/>
        </p:nvSpPr>
        <p:spPr>
          <a:xfrm>
            <a:off x="7791198" y="3665169"/>
            <a:ext cx="1909744" cy="1200329"/>
          </a:xfrm>
          <a:prstGeom prst="rect">
            <a:avLst/>
          </a:prstGeom>
          <a:noFill/>
        </p:spPr>
        <p:txBody>
          <a:bodyPr wrap="square" rtlCol="0">
            <a:spAutoFit/>
          </a:bodyPr>
          <a:lstStyle/>
          <a:p>
            <a:pPr algn="ctr"/>
            <a:r>
              <a:rPr lang="en-US" b="1" dirty="0"/>
              <a:t>LOGISTIC REGRESSION AND ACCURACY OF MODEL</a:t>
            </a:r>
          </a:p>
        </p:txBody>
      </p:sp>
      <p:sp>
        <p:nvSpPr>
          <p:cNvPr id="26" name="TextBox 25">
            <a:extLst>
              <a:ext uri="{FF2B5EF4-FFF2-40B4-BE49-F238E27FC236}">
                <a16:creationId xmlns:a16="http://schemas.microsoft.com/office/drawing/2014/main" id="{8355AEA4-8720-2ED2-7B65-461081F8F18F}"/>
              </a:ext>
            </a:extLst>
          </p:cNvPr>
          <p:cNvSpPr txBox="1"/>
          <p:nvPr/>
        </p:nvSpPr>
        <p:spPr>
          <a:xfrm>
            <a:off x="10093185" y="5189043"/>
            <a:ext cx="2271037" cy="400110"/>
          </a:xfrm>
          <a:prstGeom prst="rect">
            <a:avLst/>
          </a:prstGeom>
          <a:noFill/>
        </p:spPr>
        <p:txBody>
          <a:bodyPr wrap="square" rtlCol="0">
            <a:spAutoFit/>
          </a:bodyPr>
          <a:lstStyle/>
          <a:p>
            <a:r>
              <a:rPr lang="en-US" sz="2000" b="1" dirty="0"/>
              <a:t>CONCLUSION</a:t>
            </a:r>
          </a:p>
        </p:txBody>
      </p:sp>
      <p:sp>
        <p:nvSpPr>
          <p:cNvPr id="27" name="TextBox 26">
            <a:extLst>
              <a:ext uri="{FF2B5EF4-FFF2-40B4-BE49-F238E27FC236}">
                <a16:creationId xmlns:a16="http://schemas.microsoft.com/office/drawing/2014/main" id="{6C1D8292-6B8B-4E7E-98D7-1309D7B54C7D}"/>
              </a:ext>
            </a:extLst>
          </p:cNvPr>
          <p:cNvSpPr txBox="1"/>
          <p:nvPr/>
        </p:nvSpPr>
        <p:spPr>
          <a:xfrm>
            <a:off x="4056277" y="55305"/>
            <a:ext cx="4647266" cy="584775"/>
          </a:xfrm>
          <a:prstGeom prst="rect">
            <a:avLst/>
          </a:prstGeom>
          <a:noFill/>
        </p:spPr>
        <p:txBody>
          <a:bodyPr wrap="square" rtlCol="0">
            <a:spAutoFit/>
          </a:bodyPr>
          <a:lstStyle/>
          <a:p>
            <a:r>
              <a:rPr lang="en-US" sz="3200" b="1" dirty="0">
                <a:solidFill>
                  <a:schemeClr val="bg2">
                    <a:lumMod val="10000"/>
                    <a:lumOff val="90000"/>
                  </a:schemeClr>
                </a:solidFill>
                <a:latin typeface="Algerian" panose="04020705040A02060702" pitchFamily="82" charset="0"/>
              </a:rPr>
              <a:t>PLAN OF THE PROJECT</a:t>
            </a:r>
          </a:p>
        </p:txBody>
      </p:sp>
    </p:spTree>
    <p:extLst>
      <p:ext uri="{BB962C8B-B14F-4D97-AF65-F5344CB8AC3E}">
        <p14:creationId xmlns:p14="http://schemas.microsoft.com/office/powerpoint/2010/main" val="2139132589"/>
      </p:ext>
    </p:extLst>
  </p:cSld>
  <p:clrMapOvr>
    <a:masterClrMapping/>
  </p:clrMapOvr>
  <p:transition spd="slow">
    <p:split orient="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F62F9-9BF5-A995-2A42-23F3D61E8A54}"/>
              </a:ext>
            </a:extLst>
          </p:cNvPr>
          <p:cNvSpPr>
            <a:spLocks noGrp="1"/>
          </p:cNvSpPr>
          <p:nvPr>
            <p:ph type="title"/>
          </p:nvPr>
        </p:nvSpPr>
        <p:spPr>
          <a:xfrm>
            <a:off x="684212" y="0"/>
            <a:ext cx="8692399" cy="1371600"/>
          </a:xfrm>
        </p:spPr>
        <p:txBody>
          <a:bodyPr>
            <a:normAutofit/>
          </a:bodyPr>
          <a:lstStyle/>
          <a:p>
            <a:r>
              <a:rPr lang="en-US" sz="4000" dirty="0">
                <a:latin typeface="Rockwell" panose="02060603020205020403" pitchFamily="18" charset="0"/>
              </a:rPr>
              <a:t>8. Screening variable : </a:t>
            </a:r>
            <a:r>
              <a:rPr lang="en-US" sz="4000" b="1" dirty="0">
                <a:latin typeface="Rockwell" panose="02060603020205020403" pitchFamily="18" charset="0"/>
              </a:rPr>
              <a:t>Age</a:t>
            </a:r>
            <a:br>
              <a:rPr lang="en-US" sz="4000" dirty="0">
                <a:latin typeface="Rockwell" panose="02060603020205020403" pitchFamily="18" charset="0"/>
              </a:rPr>
            </a:br>
            <a:endParaRPr lang="en-US" sz="4000" dirty="0"/>
          </a:p>
        </p:txBody>
      </p:sp>
      <p:pic>
        <p:nvPicPr>
          <p:cNvPr id="4" name="Picture 3">
            <a:extLst>
              <a:ext uri="{FF2B5EF4-FFF2-40B4-BE49-F238E27FC236}">
                <a16:creationId xmlns:a16="http://schemas.microsoft.com/office/drawing/2014/main" id="{41954357-8E92-707A-C11C-D08829D568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2" y="1295400"/>
            <a:ext cx="3657600" cy="4533900"/>
          </a:xfrm>
          <a:prstGeom prst="rect">
            <a:avLst/>
          </a:prstGeom>
          <a:noFill/>
          <a:ln>
            <a:noFill/>
          </a:ln>
        </p:spPr>
      </p:pic>
      <p:pic>
        <p:nvPicPr>
          <p:cNvPr id="5" name="Picture 4">
            <a:extLst>
              <a:ext uri="{FF2B5EF4-FFF2-40B4-BE49-F238E27FC236}">
                <a16:creationId xmlns:a16="http://schemas.microsoft.com/office/drawing/2014/main" id="{711B5CB9-8225-D1C7-3F91-113C754DB29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28011" y="1317523"/>
            <a:ext cx="3810001" cy="4533900"/>
          </a:xfrm>
          <a:prstGeom prst="rect">
            <a:avLst/>
          </a:prstGeom>
          <a:noFill/>
          <a:ln>
            <a:noFill/>
          </a:ln>
        </p:spPr>
      </p:pic>
      <p:sp>
        <p:nvSpPr>
          <p:cNvPr id="3" name="TextBox 2">
            <a:extLst>
              <a:ext uri="{FF2B5EF4-FFF2-40B4-BE49-F238E27FC236}">
                <a16:creationId xmlns:a16="http://schemas.microsoft.com/office/drawing/2014/main" id="{0A862911-740A-B46D-B1C1-D8610788A67F}"/>
              </a:ext>
            </a:extLst>
          </p:cNvPr>
          <p:cNvSpPr txBox="1"/>
          <p:nvPr/>
        </p:nvSpPr>
        <p:spPr>
          <a:xfrm>
            <a:off x="4189411" y="1371600"/>
            <a:ext cx="3657600" cy="4167295"/>
          </a:xfrm>
          <a:prstGeom prst="rect">
            <a:avLst/>
          </a:prstGeom>
          <a:noFill/>
        </p:spPr>
        <p:txBody>
          <a:bodyPr wrap="square" rtlCol="0">
            <a:spAutoFit/>
          </a:bodyPr>
          <a:lstStyle/>
          <a:p>
            <a:r>
              <a:rPr lang="en-US" sz="2400" b="1" dirty="0">
                <a:solidFill>
                  <a:schemeClr val="accent5">
                    <a:lumMod val="75000"/>
                  </a:schemeClr>
                </a:solidFill>
                <a:latin typeface="Rockwell" panose="02060603020205020403" pitchFamily="18" charset="0"/>
              </a:rPr>
              <a:t>Interpretation: </a:t>
            </a:r>
          </a:p>
          <a:p>
            <a:pPr marL="285750" indent="-285750">
              <a:buFont typeface="Wingdings" panose="05000000000000000000" pitchFamily="2" charset="2"/>
              <a:buChar char="q"/>
            </a:pPr>
            <a:endParaRPr lang="en-US" sz="1800" dirty="0">
              <a:effectLst/>
              <a:latin typeface="Rockwell" panose="02060603020205020403" pitchFamily="18" charset="0"/>
              <a:ea typeface="Times New Roman" panose="02020603050405020304" pitchFamily="18" charset="0"/>
              <a:cs typeface="Helvetica" panose="020B0604020202020204" pitchFamily="34" charset="0"/>
            </a:endParaRPr>
          </a:p>
          <a:p>
            <a:pPr marL="285750" indent="-285750">
              <a:buFont typeface="Wingdings" panose="05000000000000000000" pitchFamily="2" charset="2"/>
              <a:buChar char="q"/>
            </a:pPr>
            <a:r>
              <a:rPr lang="en-US" sz="1800" dirty="0">
                <a:effectLst/>
                <a:latin typeface="Rockwell" panose="02060603020205020403" pitchFamily="18" charset="0"/>
                <a:ea typeface="Times New Roman" panose="02020603050405020304" pitchFamily="18" charset="0"/>
                <a:cs typeface="Helvetica" panose="020B0604020202020204" pitchFamily="34" charset="0"/>
              </a:rPr>
              <a:t>Age is skewed. There is a tendency that as people is aged, they are likely to become diabetic. This needs statistical validation. But diabetes, itself doesn’t seem to have an influence of longevity.  May be it impacts quality of life which is not measured in this data set.</a:t>
            </a:r>
            <a:endParaRPr lang="en-US" sz="1800" dirty="0">
              <a:effectLst/>
              <a:latin typeface="Rockwell" panose="02060603020205020403" pitchFamily="18" charset="0"/>
              <a:ea typeface="Times New Roman" panose="02020603050405020304" pitchFamily="18" charset="0"/>
            </a:endParaRPr>
          </a:p>
          <a:p>
            <a:pPr marL="0" marR="0">
              <a:lnSpc>
                <a:spcPct val="110000"/>
              </a:lnSpc>
              <a:spcBef>
                <a:spcPts val="0"/>
              </a:spcBef>
              <a:spcAft>
                <a:spcPts val="600"/>
              </a:spcAft>
            </a:pP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                </a:t>
            </a:r>
          </a:p>
          <a:p>
            <a:endParaRPr lang="en-US" sz="1800" b="1" dirty="0">
              <a:solidFill>
                <a:schemeClr val="accent5">
                  <a:lumMod val="75000"/>
                </a:schemeClr>
              </a:solidFill>
              <a:latin typeface="Rockwell" panose="02060603020205020403" pitchFamily="18" charset="0"/>
            </a:endParaRPr>
          </a:p>
        </p:txBody>
      </p:sp>
    </p:spTree>
    <p:extLst>
      <p:ext uri="{BB962C8B-B14F-4D97-AF65-F5344CB8AC3E}">
        <p14:creationId xmlns:p14="http://schemas.microsoft.com/office/powerpoint/2010/main" val="2783955680"/>
      </p:ext>
    </p:extLst>
  </p:cSld>
  <p:clrMapOvr>
    <a:masterClrMapping/>
  </p:clrMapOvr>
  <p:transition spd="slow">
    <p:split orient="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D1B37-2B52-8E71-7B50-9E73E91BB3E0}"/>
              </a:ext>
            </a:extLst>
          </p:cNvPr>
          <p:cNvSpPr>
            <a:spLocks noGrp="1"/>
          </p:cNvSpPr>
          <p:nvPr>
            <p:ph type="title"/>
          </p:nvPr>
        </p:nvSpPr>
        <p:spPr>
          <a:xfrm>
            <a:off x="493712" y="228600"/>
            <a:ext cx="11201399" cy="1143000"/>
          </a:xfrm>
        </p:spPr>
        <p:txBody>
          <a:bodyPr>
            <a:noAutofit/>
          </a:bodyPr>
          <a:lstStyle/>
          <a:p>
            <a:pPr algn="ctr"/>
            <a:r>
              <a:rPr lang="en-US" b="1" dirty="0">
                <a:latin typeface="Algerian" panose="04020705040A02060702" pitchFamily="82" charset="0"/>
              </a:rPr>
              <a:t>Checking association between variables to study Bivariate relationship</a:t>
            </a:r>
          </a:p>
        </p:txBody>
      </p:sp>
      <p:pic>
        <p:nvPicPr>
          <p:cNvPr id="3" name="Picture 2">
            <a:extLst>
              <a:ext uri="{FF2B5EF4-FFF2-40B4-BE49-F238E27FC236}">
                <a16:creationId xmlns:a16="http://schemas.microsoft.com/office/drawing/2014/main" id="{CA3C86DE-03C8-027C-F320-44DCBE44A39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2" y="1678607"/>
            <a:ext cx="5196613" cy="4950793"/>
          </a:xfrm>
          <a:prstGeom prst="rect">
            <a:avLst/>
          </a:prstGeom>
          <a:noFill/>
          <a:ln>
            <a:noFill/>
          </a:ln>
        </p:spPr>
      </p:pic>
      <p:sp>
        <p:nvSpPr>
          <p:cNvPr id="4" name="TextBox 3">
            <a:extLst>
              <a:ext uri="{FF2B5EF4-FFF2-40B4-BE49-F238E27FC236}">
                <a16:creationId xmlns:a16="http://schemas.microsoft.com/office/drawing/2014/main" id="{8A0D4A2C-17A8-3B54-9102-A1A8688782F3}"/>
              </a:ext>
            </a:extLst>
          </p:cNvPr>
          <p:cNvSpPr txBox="1"/>
          <p:nvPr/>
        </p:nvSpPr>
        <p:spPr>
          <a:xfrm>
            <a:off x="6321652" y="2667000"/>
            <a:ext cx="5029201"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To study the association between variables, we will check the scatterplots of every pairs. From the diagram it can be seen that </a:t>
            </a:r>
            <a:r>
              <a:rPr lang="en-US" dirty="0">
                <a:solidFill>
                  <a:schemeClr val="tx2">
                    <a:lumMod val="75000"/>
                  </a:schemeClr>
                </a:solidFill>
                <a:latin typeface="Rockwell" panose="02060603020205020403" pitchFamily="18" charset="0"/>
              </a:rPr>
              <a:t>BMI </a:t>
            </a:r>
            <a:r>
              <a:rPr lang="en-US" sz="1800"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&amp; Skin Thickness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and </a:t>
            </a:r>
            <a:r>
              <a:rPr lang="en-US" sz="1800"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Pregnancies &amp; Age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seem to have positive linear relationships. Another likely suspect is </a:t>
            </a:r>
            <a:r>
              <a:rPr lang="en-US" sz="1800"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Glucose and Insulin</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 We can also tell that there is no non-linear relationships.</a:t>
            </a:r>
            <a:endParaRPr lang="en-US" dirty="0">
              <a:latin typeface="Rockwell" panose="02060603020205020403" pitchFamily="18" charset="0"/>
            </a:endParaRPr>
          </a:p>
        </p:txBody>
      </p:sp>
    </p:spTree>
    <p:extLst>
      <p:ext uri="{BB962C8B-B14F-4D97-AF65-F5344CB8AC3E}">
        <p14:creationId xmlns:p14="http://schemas.microsoft.com/office/powerpoint/2010/main" val="1420617396"/>
      </p:ext>
    </p:extLst>
  </p:cSld>
  <p:clrMapOvr>
    <a:masterClrMapping/>
  </p:clrMapOvr>
  <p:transition spd="slow">
    <p:split orient="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A67F5-0A1C-DF59-A98C-F1024DF6CCE5}"/>
              </a:ext>
            </a:extLst>
          </p:cNvPr>
          <p:cNvSpPr>
            <a:spLocks noGrp="1"/>
          </p:cNvSpPr>
          <p:nvPr>
            <p:ph type="title"/>
          </p:nvPr>
        </p:nvSpPr>
        <p:spPr>
          <a:xfrm>
            <a:off x="1065212" y="-990600"/>
            <a:ext cx="9220200" cy="2362200"/>
          </a:xfrm>
        </p:spPr>
        <p:txBody>
          <a:bodyPr>
            <a:normAutofit/>
          </a:bodyPr>
          <a:lstStyle/>
          <a:p>
            <a:pPr algn="ctr"/>
            <a:r>
              <a:rPr lang="en-US" b="1" dirty="0">
                <a:latin typeface="Algerian" panose="04020705040A02060702" pitchFamily="82" charset="0"/>
              </a:rPr>
              <a:t>Testing the significance of the correlation coefficient</a:t>
            </a:r>
          </a:p>
        </p:txBody>
      </p:sp>
      <p:sp>
        <p:nvSpPr>
          <p:cNvPr id="7" name="TextBox 6">
            <a:extLst>
              <a:ext uri="{FF2B5EF4-FFF2-40B4-BE49-F238E27FC236}">
                <a16:creationId xmlns:a16="http://schemas.microsoft.com/office/drawing/2014/main" id="{6B695FA8-5237-010B-3F2F-7981317D83AD}"/>
              </a:ext>
            </a:extLst>
          </p:cNvPr>
          <p:cNvSpPr txBox="1"/>
          <p:nvPr/>
        </p:nvSpPr>
        <p:spPr>
          <a:xfrm rot="10800000" flipV="1">
            <a:off x="403111" y="1614101"/>
            <a:ext cx="11382602"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Here we perform correlation test to decide whether there is any linear relationship in our data. The outputs are : </a:t>
            </a:r>
          </a:p>
        </p:txBody>
      </p:sp>
      <p:graphicFrame>
        <p:nvGraphicFramePr>
          <p:cNvPr id="3" name="Table 3">
            <a:extLst>
              <a:ext uri="{FF2B5EF4-FFF2-40B4-BE49-F238E27FC236}">
                <a16:creationId xmlns:a16="http://schemas.microsoft.com/office/drawing/2014/main" id="{56DA0ED1-7838-B832-1517-B00EC9AD5E24}"/>
              </a:ext>
            </a:extLst>
          </p:cNvPr>
          <p:cNvGraphicFramePr>
            <a:graphicFrameLocks noGrp="1"/>
          </p:cNvGraphicFramePr>
          <p:nvPr>
            <p:extLst>
              <p:ext uri="{D42A27DB-BD31-4B8C-83A1-F6EECF244321}">
                <p14:modId xmlns:p14="http://schemas.microsoft.com/office/powerpoint/2010/main" val="480663471"/>
              </p:ext>
            </p:extLst>
          </p:nvPr>
        </p:nvGraphicFramePr>
        <p:xfrm>
          <a:off x="760412" y="2502933"/>
          <a:ext cx="10339502" cy="2590800"/>
        </p:xfrm>
        <a:graphic>
          <a:graphicData uri="http://schemas.openxmlformats.org/drawingml/2006/table">
            <a:tbl>
              <a:tblPr firstRow="1" bandRow="1">
                <a:tableStyleId>{5DA37D80-6434-44D0-A028-1B22A696006F}</a:tableStyleId>
              </a:tblPr>
              <a:tblGrid>
                <a:gridCol w="5169751">
                  <a:extLst>
                    <a:ext uri="{9D8B030D-6E8A-4147-A177-3AD203B41FA5}">
                      <a16:colId xmlns:a16="http://schemas.microsoft.com/office/drawing/2014/main" val="3473759457"/>
                    </a:ext>
                  </a:extLst>
                </a:gridCol>
                <a:gridCol w="5169751">
                  <a:extLst>
                    <a:ext uri="{9D8B030D-6E8A-4147-A177-3AD203B41FA5}">
                      <a16:colId xmlns:a16="http://schemas.microsoft.com/office/drawing/2014/main" val="3280488753"/>
                    </a:ext>
                  </a:extLst>
                </a:gridCol>
              </a:tblGrid>
              <a:tr h="647700">
                <a:tc>
                  <a:txBody>
                    <a:bodyPr/>
                    <a:lstStyle/>
                    <a:p>
                      <a:r>
                        <a:rPr lang="en-US" dirty="0">
                          <a:latin typeface="Rockwell" panose="02060603020205020403" pitchFamily="18" charset="0"/>
                        </a:rPr>
                        <a:t>VARIABLES</a:t>
                      </a:r>
                    </a:p>
                  </a:txBody>
                  <a:tcPr/>
                </a:tc>
                <a:tc>
                  <a:txBody>
                    <a:bodyPr/>
                    <a:lstStyle/>
                    <a:p>
                      <a:r>
                        <a:rPr lang="en-US" dirty="0">
                          <a:latin typeface="Rockwell" panose="02060603020205020403" pitchFamily="18" charset="0"/>
                        </a:rPr>
                        <a:t>OUTPUT</a:t>
                      </a:r>
                    </a:p>
                  </a:txBody>
                  <a:tcPr/>
                </a:tc>
                <a:extLst>
                  <a:ext uri="{0D108BD9-81ED-4DB2-BD59-A6C34878D82A}">
                    <a16:rowId xmlns:a16="http://schemas.microsoft.com/office/drawing/2014/main" val="3683126088"/>
                  </a:ext>
                </a:extLst>
              </a:tr>
              <a:tr h="647700">
                <a:tc>
                  <a:txBody>
                    <a:bodyPr/>
                    <a:lstStyle/>
                    <a:p>
                      <a:r>
                        <a:rPr lang="en-US" dirty="0">
                          <a:latin typeface="Rockwell" panose="02060603020205020403" pitchFamily="18" charset="0"/>
                        </a:rPr>
                        <a:t>PREGNANCIES AND AGE</a:t>
                      </a:r>
                    </a:p>
                  </a:txBody>
                  <a:tcPr/>
                </a:tc>
                <a:tc>
                  <a:txBody>
                    <a:bodyPr/>
                    <a:lstStyle/>
                    <a:p>
                      <a:r>
                        <a:rPr lang="en-US" dirty="0">
                          <a:solidFill>
                            <a:schemeClr val="tx1"/>
                          </a:solidFill>
                          <a:latin typeface="Rockwell" panose="02060603020205020403" pitchFamily="18" charset="0"/>
                        </a:rPr>
                        <a:t>(0.6796084703853149,</a:t>
                      </a:r>
                      <a:r>
                        <a:rPr lang="en-US" sz="1800" kern="1200" dirty="0">
                          <a:solidFill>
                            <a:schemeClr val="tx1"/>
                          </a:solidFill>
                          <a:effectLst/>
                          <a:latin typeface="Rockwell" panose="02060603020205020403" pitchFamily="18" charset="0"/>
                        </a:rPr>
                        <a:t> 1.976788192384777e-54)</a:t>
                      </a:r>
                      <a:endParaRPr lang="en-US" dirty="0">
                        <a:solidFill>
                          <a:schemeClr val="tx1"/>
                        </a:solidFill>
                        <a:latin typeface="Rockwell" panose="02060603020205020403" pitchFamily="18" charset="0"/>
                      </a:endParaRPr>
                    </a:p>
                  </a:txBody>
                  <a:tcPr/>
                </a:tc>
                <a:extLst>
                  <a:ext uri="{0D108BD9-81ED-4DB2-BD59-A6C34878D82A}">
                    <a16:rowId xmlns:a16="http://schemas.microsoft.com/office/drawing/2014/main" val="1381254493"/>
                  </a:ext>
                </a:extLst>
              </a:tr>
              <a:tr h="647700">
                <a:tc>
                  <a:txBody>
                    <a:bodyPr/>
                    <a:lstStyle/>
                    <a:p>
                      <a:r>
                        <a:rPr lang="en-US" dirty="0">
                          <a:latin typeface="Rockwell" panose="02060603020205020403" pitchFamily="18" charset="0"/>
                        </a:rPr>
                        <a:t>GLUCOSE AND INSULIN</a:t>
                      </a:r>
                    </a:p>
                  </a:txBody>
                  <a:tcPr/>
                </a:tc>
                <a:tc>
                  <a:txBody>
                    <a:bodyPr/>
                    <a:lstStyle/>
                    <a:p>
                      <a:r>
                        <a:rPr lang="en-US" sz="1800" kern="1200" dirty="0">
                          <a:solidFill>
                            <a:schemeClr val="tx1"/>
                          </a:solidFill>
                          <a:effectLst/>
                          <a:latin typeface="Rockwell" panose="02060603020205020403" pitchFamily="18" charset="0"/>
                        </a:rPr>
                        <a:t>(0.5812230123542533, 8.510372268024925e-37)</a:t>
                      </a:r>
                      <a:endParaRPr lang="en-US" dirty="0">
                        <a:solidFill>
                          <a:schemeClr val="tx1"/>
                        </a:solidFill>
                        <a:latin typeface="Rockwell" panose="02060603020205020403" pitchFamily="18" charset="0"/>
                      </a:endParaRPr>
                    </a:p>
                  </a:txBody>
                  <a:tcPr/>
                </a:tc>
                <a:extLst>
                  <a:ext uri="{0D108BD9-81ED-4DB2-BD59-A6C34878D82A}">
                    <a16:rowId xmlns:a16="http://schemas.microsoft.com/office/drawing/2014/main" val="1988927499"/>
                  </a:ext>
                </a:extLst>
              </a:tr>
              <a:tr h="647700">
                <a:tc>
                  <a:txBody>
                    <a:bodyPr/>
                    <a:lstStyle/>
                    <a:p>
                      <a:r>
                        <a:rPr lang="en-US" dirty="0">
                          <a:latin typeface="Rockwell" panose="02060603020205020403" pitchFamily="18" charset="0"/>
                        </a:rPr>
                        <a:t>BMI AND SKIN THICKNESS</a:t>
                      </a:r>
                    </a:p>
                  </a:txBody>
                  <a:tcPr/>
                </a:tc>
                <a:tc>
                  <a:txBody>
                    <a:bodyPr/>
                    <a:lstStyle/>
                    <a:p>
                      <a:r>
                        <a:rPr lang="en-US" sz="1800" kern="1200" dirty="0">
                          <a:solidFill>
                            <a:schemeClr val="tx1"/>
                          </a:solidFill>
                          <a:effectLst/>
                          <a:latin typeface="Rockwell" panose="02060603020205020403" pitchFamily="18" charset="0"/>
                        </a:rPr>
                        <a:t>(0.6643548666929332, 2.96458292426042e-51)</a:t>
                      </a:r>
                      <a:endParaRPr lang="en-US" dirty="0">
                        <a:solidFill>
                          <a:schemeClr val="tx1"/>
                        </a:solidFill>
                        <a:latin typeface="Rockwell" panose="02060603020205020403" pitchFamily="18" charset="0"/>
                      </a:endParaRPr>
                    </a:p>
                  </a:txBody>
                  <a:tcPr/>
                </a:tc>
                <a:extLst>
                  <a:ext uri="{0D108BD9-81ED-4DB2-BD59-A6C34878D82A}">
                    <a16:rowId xmlns:a16="http://schemas.microsoft.com/office/drawing/2014/main" val="2550631722"/>
                  </a:ext>
                </a:extLst>
              </a:tr>
            </a:tbl>
          </a:graphicData>
        </a:graphic>
      </p:graphicFrame>
      <p:sp>
        <p:nvSpPr>
          <p:cNvPr id="5" name="TextBox 4">
            <a:extLst>
              <a:ext uri="{FF2B5EF4-FFF2-40B4-BE49-F238E27FC236}">
                <a16:creationId xmlns:a16="http://schemas.microsoft.com/office/drawing/2014/main" id="{DC3382A6-403E-ECE6-D563-5D733C9AED1B}"/>
              </a:ext>
            </a:extLst>
          </p:cNvPr>
          <p:cNvSpPr txBox="1"/>
          <p:nvPr/>
        </p:nvSpPr>
        <p:spPr>
          <a:xfrm>
            <a:off x="386283" y="5562600"/>
            <a:ext cx="10893108"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The above correlation test gives statistically significant association between these pair of variables or we can say there is a linear relationship between these variables.</a:t>
            </a:r>
          </a:p>
        </p:txBody>
      </p:sp>
    </p:spTree>
    <p:extLst>
      <p:ext uri="{BB962C8B-B14F-4D97-AF65-F5344CB8AC3E}">
        <p14:creationId xmlns:p14="http://schemas.microsoft.com/office/powerpoint/2010/main" val="3138708971"/>
      </p:ext>
    </p:extLst>
  </p:cSld>
  <p:clrMapOvr>
    <a:masterClrMapping/>
  </p:clrMapOvr>
  <p:transition spd="slow">
    <p:split orient="ver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5EB038-3B19-4D9A-6810-1333ECD6AF7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0864" y="3154141"/>
            <a:ext cx="5548948" cy="3719099"/>
          </a:xfrm>
          <a:prstGeom prst="rect">
            <a:avLst/>
          </a:prstGeom>
          <a:noFill/>
          <a:ln>
            <a:noFill/>
          </a:ln>
        </p:spPr>
      </p:pic>
      <p:sp>
        <p:nvSpPr>
          <p:cNvPr id="6" name="TextBox 5">
            <a:extLst>
              <a:ext uri="{FF2B5EF4-FFF2-40B4-BE49-F238E27FC236}">
                <a16:creationId xmlns:a16="http://schemas.microsoft.com/office/drawing/2014/main" id="{525B8531-2838-7CB5-F2E8-A82397997C58}"/>
              </a:ext>
            </a:extLst>
          </p:cNvPr>
          <p:cNvSpPr txBox="1"/>
          <p:nvPr/>
        </p:nvSpPr>
        <p:spPr>
          <a:xfrm>
            <a:off x="531812" y="2857203"/>
            <a:ext cx="4038600"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The heatmap gives a better understanding that the variables </a:t>
            </a:r>
            <a:r>
              <a:rPr lang="en-US" dirty="0">
                <a:solidFill>
                  <a:schemeClr val="tx2">
                    <a:lumMod val="75000"/>
                  </a:schemeClr>
                </a:solidFill>
                <a:latin typeface="Rockwell" panose="02060603020205020403" pitchFamily="18" charset="0"/>
              </a:rPr>
              <a:t>BMI </a:t>
            </a:r>
            <a:r>
              <a:rPr lang="en-US" sz="1800" dirty="0">
                <a:solidFill>
                  <a:schemeClr val="tx2">
                    <a:lumMod val="75000"/>
                  </a:schemeClr>
                </a:solidFill>
                <a:effectLst/>
                <a:latin typeface="Rockwell" panose="02060603020205020403" pitchFamily="18" charset="0"/>
                <a:ea typeface="Times New Roman" panose="02020603050405020304" pitchFamily="18" charset="0"/>
                <a:cs typeface="Times New Roman" panose="02020603050405020304" pitchFamily="18" charset="0"/>
              </a:rPr>
              <a:t>&amp; Skin Thickness (0.664355), Pregnancies &amp; Age (0.679608), and Glucose and Insulin (0.581223) </a:t>
            </a:r>
            <a:r>
              <a:rPr lang="en-US" sz="1800" dirty="0">
                <a:effectLst/>
                <a:latin typeface="Rockwell" panose="02060603020205020403" pitchFamily="18" charset="0"/>
                <a:ea typeface="Times New Roman" panose="02020603050405020304" pitchFamily="18" charset="0"/>
                <a:cs typeface="Times New Roman" panose="02020603050405020304" pitchFamily="18" charset="0"/>
              </a:rPr>
              <a:t>have a linear relationship between them and no two variables have strong linear relationships.</a:t>
            </a:r>
            <a:endParaRPr lang="en-US" dirty="0">
              <a:latin typeface="Rockwell" panose="02060603020205020403" pitchFamily="18" charset="0"/>
            </a:endParaRPr>
          </a:p>
        </p:txBody>
      </p:sp>
      <p:sp>
        <p:nvSpPr>
          <p:cNvPr id="8" name="TextBox 7">
            <a:extLst>
              <a:ext uri="{FF2B5EF4-FFF2-40B4-BE49-F238E27FC236}">
                <a16:creationId xmlns:a16="http://schemas.microsoft.com/office/drawing/2014/main" id="{3581AF93-9679-815E-FC30-65C6830E18CA}"/>
              </a:ext>
            </a:extLst>
          </p:cNvPr>
          <p:cNvSpPr txBox="1"/>
          <p:nvPr/>
        </p:nvSpPr>
        <p:spPr>
          <a:xfrm>
            <a:off x="303212" y="828437"/>
            <a:ext cx="5638800" cy="1200329"/>
          </a:xfrm>
          <a:prstGeom prst="rect">
            <a:avLst/>
          </a:prstGeom>
          <a:noFill/>
        </p:spPr>
        <p:txBody>
          <a:bodyPr wrap="square" rtlCol="0">
            <a:spAutoFit/>
          </a:bodyPr>
          <a:lstStyle/>
          <a:p>
            <a:r>
              <a:rPr lang="en-US" sz="3600" b="1" dirty="0">
                <a:solidFill>
                  <a:schemeClr val="tx2">
                    <a:lumMod val="75000"/>
                  </a:schemeClr>
                </a:solidFill>
                <a:latin typeface="Algerian" panose="04020705040A02060702" pitchFamily="82" charset="0"/>
              </a:rPr>
              <a:t>Correlation matrix and HEATMAP</a:t>
            </a:r>
          </a:p>
        </p:txBody>
      </p:sp>
      <p:pic>
        <p:nvPicPr>
          <p:cNvPr id="2" name="Picture 1">
            <a:extLst>
              <a:ext uri="{FF2B5EF4-FFF2-40B4-BE49-F238E27FC236}">
                <a16:creationId xmlns:a16="http://schemas.microsoft.com/office/drawing/2014/main" id="{CDAD1798-5481-E83A-BB94-3FB354AEE6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7212" y="0"/>
            <a:ext cx="5562600" cy="2986501"/>
          </a:xfrm>
          <a:prstGeom prst="rect">
            <a:avLst/>
          </a:prstGeom>
        </p:spPr>
      </p:pic>
    </p:spTree>
    <p:extLst>
      <p:ext uri="{BB962C8B-B14F-4D97-AF65-F5344CB8AC3E}">
        <p14:creationId xmlns:p14="http://schemas.microsoft.com/office/powerpoint/2010/main" val="485837955"/>
      </p:ext>
    </p:extLst>
  </p:cSld>
  <p:clrMapOvr>
    <a:masterClrMapping/>
  </p:clrMapOvr>
  <p:transition spd="slow">
    <p:split orient="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F3C8EF-1EA3-D84F-150D-F350A9AB19FF}"/>
              </a:ext>
            </a:extLst>
          </p:cNvPr>
          <p:cNvSpPr txBox="1"/>
          <p:nvPr/>
        </p:nvSpPr>
        <p:spPr>
          <a:xfrm>
            <a:off x="1141412" y="381000"/>
            <a:ext cx="11125200" cy="646331"/>
          </a:xfrm>
          <a:prstGeom prst="rect">
            <a:avLst/>
          </a:prstGeom>
          <a:noFill/>
        </p:spPr>
        <p:txBody>
          <a:bodyPr wrap="square" rtlCol="0">
            <a:spAutoFit/>
          </a:bodyPr>
          <a:lstStyle/>
          <a:p>
            <a:r>
              <a:rPr lang="en-US" sz="3600" dirty="0">
                <a:solidFill>
                  <a:schemeClr val="accent2">
                    <a:lumMod val="60000"/>
                    <a:lumOff val="40000"/>
                  </a:schemeClr>
                </a:solidFill>
                <a:latin typeface="Algerian" panose="04020705040A02060702" pitchFamily="82" charset="0"/>
              </a:rPr>
              <a:t>Shapiro-Wilk Test for Normality checking </a:t>
            </a:r>
          </a:p>
        </p:txBody>
      </p:sp>
      <p:pic>
        <p:nvPicPr>
          <p:cNvPr id="5" name="Picture 4">
            <a:extLst>
              <a:ext uri="{FF2B5EF4-FFF2-40B4-BE49-F238E27FC236}">
                <a16:creationId xmlns:a16="http://schemas.microsoft.com/office/drawing/2014/main" id="{4F295027-BEC7-4E2E-56D1-F3115896E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2" y="1676400"/>
            <a:ext cx="6539230" cy="4038600"/>
          </a:xfrm>
          <a:prstGeom prst="rect">
            <a:avLst/>
          </a:prstGeom>
        </p:spPr>
      </p:pic>
      <p:sp>
        <p:nvSpPr>
          <p:cNvPr id="6" name="TextBox 5">
            <a:extLst>
              <a:ext uri="{FF2B5EF4-FFF2-40B4-BE49-F238E27FC236}">
                <a16:creationId xmlns:a16="http://schemas.microsoft.com/office/drawing/2014/main" id="{EB9745FA-F2B6-A7D4-DD17-661F6CFAC508}"/>
              </a:ext>
            </a:extLst>
          </p:cNvPr>
          <p:cNvSpPr txBox="1"/>
          <p:nvPr/>
        </p:nvSpPr>
        <p:spPr>
          <a:xfrm>
            <a:off x="836612" y="2448448"/>
            <a:ext cx="3810000"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Interpretation : For level of significance α = 0.05, it can be seen that all the p-value of the 8 variables are less than α=0.05. So, the null hypothesis is rejected and we conclude that the datasets are not from the normal distribution.</a:t>
            </a:r>
          </a:p>
        </p:txBody>
      </p:sp>
    </p:spTree>
    <p:extLst>
      <p:ext uri="{BB962C8B-B14F-4D97-AF65-F5344CB8AC3E}">
        <p14:creationId xmlns:p14="http://schemas.microsoft.com/office/powerpoint/2010/main" val="2788069966"/>
      </p:ext>
    </p:extLst>
  </p:cSld>
  <p:clrMapOvr>
    <a:masterClrMapping/>
  </p:clrMapOvr>
  <p:transition spd="slow">
    <p:split orient="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D53EBE-02F3-A211-7876-A14422CE50B2}"/>
              </a:ext>
            </a:extLst>
          </p:cNvPr>
          <p:cNvSpPr txBox="1"/>
          <p:nvPr/>
        </p:nvSpPr>
        <p:spPr>
          <a:xfrm>
            <a:off x="2132012" y="233885"/>
            <a:ext cx="9144000" cy="707886"/>
          </a:xfrm>
          <a:prstGeom prst="rect">
            <a:avLst/>
          </a:prstGeom>
          <a:noFill/>
        </p:spPr>
        <p:txBody>
          <a:bodyPr wrap="square" rtlCol="0">
            <a:spAutoFit/>
          </a:bodyPr>
          <a:lstStyle/>
          <a:p>
            <a:r>
              <a:rPr lang="en-US" sz="4000" dirty="0">
                <a:latin typeface="Algerian" panose="04020705040A02060702" pitchFamily="82" charset="0"/>
              </a:rPr>
              <a:t>WHAT IS  LOGISTIC REGRESSION ? </a:t>
            </a:r>
          </a:p>
        </p:txBody>
      </p:sp>
      <p:pic>
        <p:nvPicPr>
          <p:cNvPr id="5" name="Picture 4">
            <a:extLst>
              <a:ext uri="{FF2B5EF4-FFF2-40B4-BE49-F238E27FC236}">
                <a16:creationId xmlns:a16="http://schemas.microsoft.com/office/drawing/2014/main" id="{2C9EC1C0-AFCC-B394-18E7-C0500619D045}"/>
              </a:ext>
            </a:extLst>
          </p:cNvPr>
          <p:cNvPicPr>
            <a:picLocks noChangeAspect="1"/>
          </p:cNvPicPr>
          <p:nvPr/>
        </p:nvPicPr>
        <p:blipFill>
          <a:blip r:embed="rId3"/>
          <a:stretch>
            <a:fillRect/>
          </a:stretch>
        </p:blipFill>
        <p:spPr>
          <a:xfrm>
            <a:off x="7085012" y="1524000"/>
            <a:ext cx="4703994" cy="4495800"/>
          </a:xfrm>
          <a:prstGeom prst="rect">
            <a:avLst/>
          </a:prstGeom>
        </p:spPr>
      </p:pic>
      <p:sp>
        <p:nvSpPr>
          <p:cNvPr id="10" name="Rectangle: Rounded Corners 9">
            <a:extLst>
              <a:ext uri="{FF2B5EF4-FFF2-40B4-BE49-F238E27FC236}">
                <a16:creationId xmlns:a16="http://schemas.microsoft.com/office/drawing/2014/main" id="{788E35CF-F43B-114A-1A9A-29EEE7568DE0}"/>
              </a:ext>
            </a:extLst>
          </p:cNvPr>
          <p:cNvSpPr/>
          <p:nvPr/>
        </p:nvSpPr>
        <p:spPr>
          <a:xfrm>
            <a:off x="161015" y="1351306"/>
            <a:ext cx="6685193" cy="914400"/>
          </a:xfrm>
          <a:prstGeom prst="roundRect">
            <a:avLst>
              <a:gd name="adj" fmla="val 50000"/>
            </a:avLst>
          </a:prstGeom>
          <a:solidFill>
            <a:schemeClr val="bg2">
              <a:lumMod val="90000"/>
              <a:lumOff val="1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US" b="0" i="0" u="none" strike="noStrike" dirty="0">
                <a:solidFill>
                  <a:srgbClr val="FFFFFF"/>
                </a:solidFill>
                <a:effectLst/>
                <a:latin typeface="Rockwell" panose="02060603020205020403" pitchFamily="18" charset="0"/>
              </a:rPr>
              <a:t>Logistic Regression is a statistical method for analyzing a dataset which contains one or more independent variables , that determine an outcome</a:t>
            </a:r>
            <a:endParaRPr lang="en-US" dirty="0">
              <a:latin typeface="Rockwell" panose="02060603020205020403" pitchFamily="18" charset="0"/>
            </a:endParaRPr>
          </a:p>
        </p:txBody>
      </p:sp>
      <p:sp>
        <p:nvSpPr>
          <p:cNvPr id="11" name="Rectangle: Rounded Corners 10">
            <a:extLst>
              <a:ext uri="{FF2B5EF4-FFF2-40B4-BE49-F238E27FC236}">
                <a16:creationId xmlns:a16="http://schemas.microsoft.com/office/drawing/2014/main" id="{65283667-C4AB-441D-348B-43BBFF73CE0D}"/>
              </a:ext>
            </a:extLst>
          </p:cNvPr>
          <p:cNvSpPr/>
          <p:nvPr/>
        </p:nvSpPr>
        <p:spPr>
          <a:xfrm>
            <a:off x="197526" y="2587848"/>
            <a:ext cx="6648681" cy="1007236"/>
          </a:xfrm>
          <a:prstGeom prst="roundRect">
            <a:avLst>
              <a:gd name="adj" fmla="val 50000"/>
            </a:avLst>
          </a:prstGeom>
          <a:solidFill>
            <a:schemeClr val="accent5">
              <a:lumMod val="50000"/>
            </a:schemeClr>
          </a:solidFill>
          <a:ln>
            <a:noFill/>
          </a:ln>
          <a:effectLst>
            <a:glow rad="101600">
              <a:schemeClr val="accent5">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rtl="0" fontAlgn="base">
              <a:spcBef>
                <a:spcPts val="0"/>
              </a:spcBef>
              <a:spcAft>
                <a:spcPts val="0"/>
              </a:spcAft>
              <a:buFont typeface="Wingdings" panose="05000000000000000000" pitchFamily="2" charset="2"/>
              <a:buChar char="Ø"/>
            </a:pPr>
            <a:r>
              <a:rPr lang="en-US" sz="1800" b="0" i="0" u="none" strike="noStrike" dirty="0">
                <a:solidFill>
                  <a:srgbClr val="FFFFFF"/>
                </a:solidFill>
                <a:effectLst/>
                <a:latin typeface="Rockwell" panose="02060603020205020403" pitchFamily="18" charset="0"/>
              </a:rPr>
              <a:t>The outcome is measured with discrete nominal binary variable. Must be coded as 0, 1 </a:t>
            </a:r>
          </a:p>
        </p:txBody>
      </p:sp>
      <p:sp>
        <p:nvSpPr>
          <p:cNvPr id="12" name="Rectangle: Rounded Corners 11">
            <a:extLst>
              <a:ext uri="{FF2B5EF4-FFF2-40B4-BE49-F238E27FC236}">
                <a16:creationId xmlns:a16="http://schemas.microsoft.com/office/drawing/2014/main" id="{E129B8D5-F66E-4314-19DA-5F14DA115803}"/>
              </a:ext>
            </a:extLst>
          </p:cNvPr>
          <p:cNvSpPr/>
          <p:nvPr/>
        </p:nvSpPr>
        <p:spPr>
          <a:xfrm>
            <a:off x="161015" y="5181600"/>
            <a:ext cx="6705832" cy="1219200"/>
          </a:xfrm>
          <a:prstGeom prst="roundRect">
            <a:avLst>
              <a:gd name="adj" fmla="val 50000"/>
            </a:avLst>
          </a:prstGeom>
          <a:solidFill>
            <a:schemeClr val="accent3">
              <a:lumMod val="50000"/>
            </a:schemeClr>
          </a:solidFill>
          <a:ln>
            <a:noFill/>
          </a:ln>
          <a:effectLst>
            <a:glow rad="101600">
              <a:schemeClr val="accent3">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rtl="0" fontAlgn="base">
              <a:spcBef>
                <a:spcPts val="0"/>
              </a:spcBef>
              <a:spcAft>
                <a:spcPts val="0"/>
              </a:spcAft>
              <a:buFont typeface="Wingdings" panose="05000000000000000000" pitchFamily="2" charset="2"/>
              <a:buChar char="Ø"/>
            </a:pPr>
            <a:r>
              <a:rPr lang="en-US" sz="1800" b="0" i="0" u="none" strike="noStrike" dirty="0">
                <a:solidFill>
                  <a:srgbClr val="FFFFFF"/>
                </a:solidFill>
                <a:effectLst/>
                <a:latin typeface="Rockwell" panose="02060603020205020403" pitchFamily="18" charset="0"/>
              </a:rPr>
              <a:t>The goal of logistic regression is to find the best fitting model to describe the relationship between target variable and set of independent variables and to predict the occurrence of any happening.</a:t>
            </a:r>
          </a:p>
        </p:txBody>
      </p:sp>
      <p:sp>
        <p:nvSpPr>
          <p:cNvPr id="13" name="Rectangle: Rounded Corners 12">
            <a:extLst>
              <a:ext uri="{FF2B5EF4-FFF2-40B4-BE49-F238E27FC236}">
                <a16:creationId xmlns:a16="http://schemas.microsoft.com/office/drawing/2014/main" id="{27E7693D-E4CC-D660-CF13-E57061A21B8A}"/>
              </a:ext>
            </a:extLst>
          </p:cNvPr>
          <p:cNvSpPr/>
          <p:nvPr/>
        </p:nvSpPr>
        <p:spPr>
          <a:xfrm>
            <a:off x="161016" y="3917226"/>
            <a:ext cx="6705832" cy="1007236"/>
          </a:xfrm>
          <a:prstGeom prst="roundRect">
            <a:avLst>
              <a:gd name="adj" fmla="val 50000"/>
            </a:avLst>
          </a:prstGeom>
          <a:solidFill>
            <a:schemeClr val="accent4">
              <a:lumMod val="50000"/>
            </a:schemeClr>
          </a:solidFill>
          <a:ln>
            <a:noFill/>
          </a:ln>
          <a:effectLst>
            <a:glow rad="101600">
              <a:schemeClr val="accent4">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rtl="0" fontAlgn="base">
              <a:spcBef>
                <a:spcPts val="0"/>
              </a:spcBef>
              <a:spcAft>
                <a:spcPts val="0"/>
              </a:spcAft>
              <a:buFont typeface="Wingdings" panose="05000000000000000000" pitchFamily="2" charset="2"/>
              <a:buChar char="Ø"/>
            </a:pPr>
            <a:r>
              <a:rPr lang="en-US" sz="1800" b="0" i="0" u="none" strike="noStrike" dirty="0">
                <a:solidFill>
                  <a:srgbClr val="FFFFFF"/>
                </a:solidFill>
                <a:effectLst/>
                <a:latin typeface="Rockwell" panose="02060603020205020403" pitchFamily="18" charset="0"/>
              </a:rPr>
              <a:t>In our data response variable has only 2 outcome yes or no , so we are going to apply logistic regression.</a:t>
            </a:r>
          </a:p>
        </p:txBody>
      </p:sp>
    </p:spTree>
    <p:extLst>
      <p:ext uri="{BB962C8B-B14F-4D97-AF65-F5344CB8AC3E}">
        <p14:creationId xmlns:p14="http://schemas.microsoft.com/office/powerpoint/2010/main" val="3985143838"/>
      </p:ext>
    </p:extLst>
  </p:cSld>
  <p:clrMapOvr>
    <a:masterClrMapping/>
  </p:clrMapOvr>
  <p:transition spd="slow">
    <p:split orient="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0216B9E-2765-DCD3-9039-5F4ADFB32A4A}"/>
              </a:ext>
            </a:extLst>
          </p:cNvPr>
          <p:cNvSpPr txBox="1"/>
          <p:nvPr/>
        </p:nvSpPr>
        <p:spPr>
          <a:xfrm>
            <a:off x="1249680" y="276544"/>
            <a:ext cx="11125200" cy="707886"/>
          </a:xfrm>
          <a:prstGeom prst="rect">
            <a:avLst/>
          </a:prstGeom>
          <a:noFill/>
        </p:spPr>
        <p:txBody>
          <a:bodyPr wrap="square" rtlCol="0">
            <a:spAutoFit/>
          </a:bodyPr>
          <a:lstStyle/>
          <a:p>
            <a:r>
              <a:rPr lang="en-US" sz="4000" b="1" dirty="0">
                <a:latin typeface="Algerian" panose="04020705040A02060702" pitchFamily="82" charset="0"/>
              </a:rPr>
              <a:t>Why It is called Logistic Regression ?</a:t>
            </a:r>
          </a:p>
        </p:txBody>
      </p:sp>
      <p:sp>
        <p:nvSpPr>
          <p:cNvPr id="6" name="Cube 5">
            <a:extLst>
              <a:ext uri="{FF2B5EF4-FFF2-40B4-BE49-F238E27FC236}">
                <a16:creationId xmlns:a16="http://schemas.microsoft.com/office/drawing/2014/main" id="{25AB9BC4-8984-15FC-0904-04CCFFBAE6A0}"/>
              </a:ext>
            </a:extLst>
          </p:cNvPr>
          <p:cNvSpPr/>
          <p:nvPr/>
        </p:nvSpPr>
        <p:spPr>
          <a:xfrm>
            <a:off x="227012" y="1238401"/>
            <a:ext cx="5486400" cy="990600"/>
          </a:xfrm>
          <a:prstGeom prst="cube">
            <a:avLst>
              <a:gd name="adj" fmla="val 16111"/>
            </a:avLst>
          </a:prstGeom>
          <a:solidFill>
            <a:schemeClr val="bg2">
              <a:lumMod val="25000"/>
              <a:lumOff val="75000"/>
            </a:schemeClr>
          </a:solidFill>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latin typeface="Rockwell" panose="02060603020205020403" pitchFamily="18" charset="0"/>
              </a:rPr>
              <a:t>In logistic regression we want to model the probability of an event rather than a measure</a:t>
            </a:r>
          </a:p>
        </p:txBody>
      </p:sp>
      <p:sp>
        <p:nvSpPr>
          <p:cNvPr id="7" name="Cube 6">
            <a:extLst>
              <a:ext uri="{FF2B5EF4-FFF2-40B4-BE49-F238E27FC236}">
                <a16:creationId xmlns:a16="http://schemas.microsoft.com/office/drawing/2014/main" id="{C1993EF4-8624-A601-3D06-AEAEAFD12A77}"/>
              </a:ext>
            </a:extLst>
          </p:cNvPr>
          <p:cNvSpPr/>
          <p:nvPr/>
        </p:nvSpPr>
        <p:spPr>
          <a:xfrm>
            <a:off x="1370012" y="2555894"/>
            <a:ext cx="5835332" cy="990600"/>
          </a:xfrm>
          <a:prstGeom prst="cube">
            <a:avLst>
              <a:gd name="adj" fmla="val 16111"/>
            </a:avLst>
          </a:prstGeom>
          <a:solidFill>
            <a:srgbClr val="7BDBBB"/>
          </a:solidFill>
          <a:effectLst>
            <a:innerShdw blurRad="63500" dist="508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lumOff val="5000"/>
                  </a:schemeClr>
                </a:solidFill>
                <a:latin typeface="Rockwell" panose="02060603020205020403" pitchFamily="18" charset="0"/>
              </a:rPr>
              <a:t>Probabilities ranges from 0 to 1</a:t>
            </a:r>
          </a:p>
        </p:txBody>
      </p:sp>
      <p:sp>
        <p:nvSpPr>
          <p:cNvPr id="8" name="Cube 7">
            <a:extLst>
              <a:ext uri="{FF2B5EF4-FFF2-40B4-BE49-F238E27FC236}">
                <a16:creationId xmlns:a16="http://schemas.microsoft.com/office/drawing/2014/main" id="{FAAD82DF-4266-B6A1-582A-B41B9D4E40CD}"/>
              </a:ext>
            </a:extLst>
          </p:cNvPr>
          <p:cNvSpPr/>
          <p:nvPr/>
        </p:nvSpPr>
        <p:spPr>
          <a:xfrm>
            <a:off x="2401728" y="3765047"/>
            <a:ext cx="7426484" cy="1415183"/>
          </a:xfrm>
          <a:prstGeom prst="cube">
            <a:avLst>
              <a:gd name="adj" fmla="val 24789"/>
            </a:avLst>
          </a:prstGeom>
          <a:solidFill>
            <a:srgbClr val="67EF74"/>
          </a:solidFill>
          <a:effectLst>
            <a:innerShdw blurRad="63500" dist="508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rtl="0">
              <a:spcBef>
                <a:spcPts val="0"/>
              </a:spcBef>
              <a:spcAft>
                <a:spcPts val="0"/>
              </a:spcAft>
            </a:pPr>
            <a:r>
              <a:rPr lang="en-US" sz="1800" b="0" i="0" u="none" strike="noStrike" dirty="0">
                <a:solidFill>
                  <a:schemeClr val="bg1">
                    <a:lumMod val="95000"/>
                    <a:lumOff val="5000"/>
                  </a:schemeClr>
                </a:solidFill>
                <a:effectLst/>
                <a:latin typeface="Rockwell" panose="02060603020205020403" pitchFamily="18" charset="0"/>
              </a:rPr>
              <a:t>Thus dependent variable should be as a probability range, which requires a transformation from the nominal binary variable</a:t>
            </a:r>
            <a:endParaRPr lang="en-US" b="0" dirty="0">
              <a:solidFill>
                <a:schemeClr val="bg1">
                  <a:lumMod val="95000"/>
                  <a:lumOff val="5000"/>
                </a:schemeClr>
              </a:solidFill>
              <a:effectLst/>
              <a:latin typeface="Rockwell" panose="02060603020205020403" pitchFamily="18" charset="0"/>
            </a:endParaRPr>
          </a:p>
          <a:p>
            <a:br>
              <a:rPr lang="en-US" dirty="0">
                <a:solidFill>
                  <a:schemeClr val="bg1">
                    <a:lumMod val="95000"/>
                    <a:lumOff val="5000"/>
                  </a:schemeClr>
                </a:solidFill>
              </a:rPr>
            </a:br>
            <a:endParaRPr lang="en-US" dirty="0">
              <a:solidFill>
                <a:schemeClr val="bg1">
                  <a:lumMod val="95000"/>
                  <a:lumOff val="5000"/>
                </a:schemeClr>
              </a:solidFill>
            </a:endParaRPr>
          </a:p>
        </p:txBody>
      </p:sp>
      <p:sp>
        <p:nvSpPr>
          <p:cNvPr id="9" name="Cube 8">
            <a:extLst>
              <a:ext uri="{FF2B5EF4-FFF2-40B4-BE49-F238E27FC236}">
                <a16:creationId xmlns:a16="http://schemas.microsoft.com/office/drawing/2014/main" id="{95E3D461-AB8D-245A-E5D9-0BA1E64B3804}"/>
              </a:ext>
            </a:extLst>
          </p:cNvPr>
          <p:cNvSpPr/>
          <p:nvPr/>
        </p:nvSpPr>
        <p:spPr>
          <a:xfrm>
            <a:off x="5180012" y="5478305"/>
            <a:ext cx="6383971" cy="990600"/>
          </a:xfrm>
          <a:prstGeom prst="cube">
            <a:avLst>
              <a:gd name="adj" fmla="val 23803"/>
            </a:avLst>
          </a:prstGeom>
          <a:solidFill>
            <a:srgbClr val="FFAB57"/>
          </a:solidFill>
          <a:effectLst>
            <a:innerShdw blurRad="63500" dist="50800" dir="13500000">
              <a:prstClr val="black">
                <a:alpha val="50000"/>
              </a:prstClr>
            </a:innerShdw>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US" sz="1800" b="0" i="0" u="none" strike="noStrike" dirty="0">
                <a:solidFill>
                  <a:schemeClr val="bg1">
                    <a:lumMod val="95000"/>
                    <a:lumOff val="5000"/>
                  </a:schemeClr>
                </a:solidFill>
                <a:effectLst/>
                <a:latin typeface="Rockwell" panose="02060603020205020403" pitchFamily="18" charset="0"/>
              </a:rPr>
              <a:t>Name of the transformation is logit transformation.</a:t>
            </a:r>
            <a:endParaRPr lang="en-US" b="0" dirty="0">
              <a:solidFill>
                <a:schemeClr val="bg1">
                  <a:lumMod val="95000"/>
                  <a:lumOff val="5000"/>
                </a:schemeClr>
              </a:solidFill>
              <a:effectLst/>
              <a:latin typeface="Rockwell" panose="02060603020205020403" pitchFamily="18" charset="0"/>
            </a:endParaRPr>
          </a:p>
          <a:p>
            <a:br>
              <a:rPr lang="en-US" dirty="0">
                <a:solidFill>
                  <a:schemeClr val="bg1">
                    <a:lumMod val="95000"/>
                    <a:lumOff val="5000"/>
                  </a:schemeClr>
                </a:solidFill>
                <a:latin typeface="Rockwell" panose="02060603020205020403" pitchFamily="18" charset="0"/>
              </a:rPr>
            </a:br>
            <a:endParaRPr lang="en-US" dirty="0">
              <a:solidFill>
                <a:schemeClr val="bg1">
                  <a:lumMod val="95000"/>
                  <a:lumOff val="5000"/>
                </a:schemeClr>
              </a:solidFill>
              <a:latin typeface="Rockwell" panose="02060603020205020403" pitchFamily="18" charset="0"/>
            </a:endParaRPr>
          </a:p>
        </p:txBody>
      </p:sp>
      <p:sp>
        <p:nvSpPr>
          <p:cNvPr id="12" name="Arrow: Bent 11">
            <a:extLst>
              <a:ext uri="{FF2B5EF4-FFF2-40B4-BE49-F238E27FC236}">
                <a16:creationId xmlns:a16="http://schemas.microsoft.com/office/drawing/2014/main" id="{A67F2686-8E12-5580-6A9A-1A9E4413D194}"/>
              </a:ext>
            </a:extLst>
          </p:cNvPr>
          <p:cNvSpPr/>
          <p:nvPr/>
        </p:nvSpPr>
        <p:spPr>
          <a:xfrm rot="5400000">
            <a:off x="5948044" y="1348880"/>
            <a:ext cx="990599" cy="1066800"/>
          </a:xfrm>
          <a:prstGeom prst="bentArrow">
            <a:avLst>
              <a:gd name="adj1" fmla="val 25000"/>
              <a:gd name="adj2" fmla="val 25000"/>
              <a:gd name="adj3" fmla="val 25000"/>
              <a:gd name="adj4" fmla="val 75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Arrow: Bent 12">
            <a:extLst>
              <a:ext uri="{FF2B5EF4-FFF2-40B4-BE49-F238E27FC236}">
                <a16:creationId xmlns:a16="http://schemas.microsoft.com/office/drawing/2014/main" id="{5003FF97-3DFF-B488-C3DD-BA87A4587A49}"/>
              </a:ext>
            </a:extLst>
          </p:cNvPr>
          <p:cNvSpPr/>
          <p:nvPr/>
        </p:nvSpPr>
        <p:spPr>
          <a:xfrm rot="5400000">
            <a:off x="10094912" y="4160500"/>
            <a:ext cx="990599" cy="1066800"/>
          </a:xfrm>
          <a:prstGeom prst="bentArrow">
            <a:avLst>
              <a:gd name="adj1" fmla="val 25000"/>
              <a:gd name="adj2" fmla="val 25000"/>
              <a:gd name="adj3" fmla="val 25000"/>
              <a:gd name="adj4" fmla="val 75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Arrow: Bent 13">
            <a:extLst>
              <a:ext uri="{FF2B5EF4-FFF2-40B4-BE49-F238E27FC236}">
                <a16:creationId xmlns:a16="http://schemas.microsoft.com/office/drawing/2014/main" id="{3FD5ADDB-7994-F38D-51E7-C743FCE4C21F}"/>
              </a:ext>
            </a:extLst>
          </p:cNvPr>
          <p:cNvSpPr/>
          <p:nvPr/>
        </p:nvSpPr>
        <p:spPr>
          <a:xfrm rot="5400000">
            <a:off x="7580312" y="2604058"/>
            <a:ext cx="990599" cy="1066800"/>
          </a:xfrm>
          <a:prstGeom prst="bentArrow">
            <a:avLst>
              <a:gd name="adj1" fmla="val 25000"/>
              <a:gd name="adj2" fmla="val 25000"/>
              <a:gd name="adj3" fmla="val 25000"/>
              <a:gd name="adj4" fmla="val 7500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58005284"/>
      </p:ext>
    </p:extLst>
  </p:cSld>
  <p:clrMapOvr>
    <a:masterClrMapping/>
  </p:clrMapOvr>
  <p:transition spd="slow">
    <p:split orient="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9C92B5-416A-3A9D-355F-FB35906F9656}"/>
              </a:ext>
            </a:extLst>
          </p:cNvPr>
          <p:cNvPicPr>
            <a:picLocks noChangeAspect="1"/>
          </p:cNvPicPr>
          <p:nvPr/>
        </p:nvPicPr>
        <p:blipFill>
          <a:blip r:embed="rId2"/>
          <a:stretch>
            <a:fillRect/>
          </a:stretch>
        </p:blipFill>
        <p:spPr>
          <a:xfrm>
            <a:off x="1446211" y="832757"/>
            <a:ext cx="9296400" cy="6019800"/>
          </a:xfrm>
          <a:prstGeom prst="rect">
            <a:avLst/>
          </a:prstGeom>
        </p:spPr>
      </p:pic>
      <p:sp>
        <p:nvSpPr>
          <p:cNvPr id="5" name="TextBox 4">
            <a:extLst>
              <a:ext uri="{FF2B5EF4-FFF2-40B4-BE49-F238E27FC236}">
                <a16:creationId xmlns:a16="http://schemas.microsoft.com/office/drawing/2014/main" id="{AD8AA608-8A18-A796-9793-E889D0B66EF9}"/>
              </a:ext>
            </a:extLst>
          </p:cNvPr>
          <p:cNvSpPr txBox="1"/>
          <p:nvPr/>
        </p:nvSpPr>
        <p:spPr>
          <a:xfrm>
            <a:off x="1152193" y="0"/>
            <a:ext cx="9884437" cy="646331"/>
          </a:xfrm>
          <a:prstGeom prst="rect">
            <a:avLst/>
          </a:prstGeom>
          <a:noFill/>
        </p:spPr>
        <p:txBody>
          <a:bodyPr wrap="none" rtlCol="0">
            <a:spAutoFit/>
          </a:bodyPr>
          <a:lstStyle/>
          <a:p>
            <a:r>
              <a:rPr lang="en-US" sz="3600" dirty="0">
                <a:solidFill>
                  <a:schemeClr val="accent3"/>
                </a:solidFill>
                <a:latin typeface="Algerian" panose="04020705040A02060702" pitchFamily="82" charset="0"/>
              </a:rPr>
              <a:t>Mathematics behind logistic regression</a:t>
            </a:r>
          </a:p>
        </p:txBody>
      </p:sp>
    </p:spTree>
    <p:extLst>
      <p:ext uri="{BB962C8B-B14F-4D97-AF65-F5344CB8AC3E}">
        <p14:creationId xmlns:p14="http://schemas.microsoft.com/office/powerpoint/2010/main" val="708954991"/>
      </p:ext>
    </p:extLst>
  </p:cSld>
  <p:clrMapOvr>
    <a:masterClrMapping/>
  </p:clrMapOvr>
  <p:transition spd="slow">
    <p:split orient="ver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4486F1FB-1A95-FDA5-D4B3-609AD3F01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812" y="0"/>
            <a:ext cx="10363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543920"/>
      </p:ext>
    </p:extLst>
  </p:cSld>
  <p:clrMapOvr>
    <a:masterClrMapping/>
  </p:clrMapOvr>
  <p:transition spd="slow">
    <p:split orient="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8D51EAD-AA7F-1E38-691F-791A87912E9E}"/>
              </a:ext>
            </a:extLst>
          </p:cNvPr>
          <p:cNvSpPr txBox="1"/>
          <p:nvPr/>
        </p:nvSpPr>
        <p:spPr>
          <a:xfrm>
            <a:off x="1827212" y="228600"/>
            <a:ext cx="9877301" cy="646331"/>
          </a:xfrm>
          <a:prstGeom prst="rect">
            <a:avLst/>
          </a:prstGeom>
          <a:noFill/>
        </p:spPr>
        <p:txBody>
          <a:bodyPr wrap="square" rtlCol="0">
            <a:spAutoFit/>
          </a:bodyPr>
          <a:lstStyle/>
          <a:p>
            <a:r>
              <a:rPr lang="en-US" sz="3600" dirty="0">
                <a:latin typeface="Algerian" panose="04020705040A02060702" pitchFamily="82" charset="0"/>
              </a:rPr>
              <a:t>Logistic regression function graph</a:t>
            </a:r>
          </a:p>
        </p:txBody>
      </p:sp>
      <p:pic>
        <p:nvPicPr>
          <p:cNvPr id="11" name="Picture 10">
            <a:extLst>
              <a:ext uri="{FF2B5EF4-FFF2-40B4-BE49-F238E27FC236}">
                <a16:creationId xmlns:a16="http://schemas.microsoft.com/office/drawing/2014/main" id="{AB820A65-9BA0-70A0-FA71-C0FB017D94AA}"/>
              </a:ext>
            </a:extLst>
          </p:cNvPr>
          <p:cNvPicPr>
            <a:picLocks noChangeAspect="1"/>
          </p:cNvPicPr>
          <p:nvPr/>
        </p:nvPicPr>
        <p:blipFill>
          <a:blip r:embed="rId2"/>
          <a:stretch>
            <a:fillRect/>
          </a:stretch>
        </p:blipFill>
        <p:spPr>
          <a:xfrm>
            <a:off x="578925" y="1295400"/>
            <a:ext cx="11030973" cy="5181599"/>
          </a:xfrm>
          <a:prstGeom prst="rect">
            <a:avLst/>
          </a:prstGeom>
        </p:spPr>
      </p:pic>
    </p:spTree>
    <p:extLst>
      <p:ext uri="{BB962C8B-B14F-4D97-AF65-F5344CB8AC3E}">
        <p14:creationId xmlns:p14="http://schemas.microsoft.com/office/powerpoint/2010/main" val="3489652754"/>
      </p:ext>
    </p:extLst>
  </p:cSld>
  <p:clrMapOvr>
    <a:masterClrMapping/>
  </p:clrMapOvr>
  <p:transition spd="slow">
    <p:split orient="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C1AE527-CE9F-00C8-6CC8-8F147B74DBC9}"/>
              </a:ext>
            </a:extLst>
          </p:cNvPr>
          <p:cNvSpPr>
            <a:spLocks noGrp="1"/>
          </p:cNvSpPr>
          <p:nvPr>
            <p:ph type="title"/>
          </p:nvPr>
        </p:nvSpPr>
        <p:spPr>
          <a:xfrm>
            <a:off x="3808412" y="351020"/>
            <a:ext cx="4114800" cy="960620"/>
          </a:xfrm>
        </p:spPr>
        <p:txBody>
          <a:bodyPr>
            <a:noAutofit/>
          </a:bodyPr>
          <a:lstStyle/>
          <a:p>
            <a:r>
              <a:rPr lang="en-US" sz="4400" b="1" dirty="0">
                <a:solidFill>
                  <a:schemeClr val="accent6">
                    <a:lumMod val="60000"/>
                    <a:lumOff val="40000"/>
                  </a:schemeClr>
                </a:solidFill>
                <a:latin typeface="Algerian" panose="04020705040A02060702" pitchFamily="82" charset="0"/>
              </a:rPr>
              <a:t>INTRODUCTION</a:t>
            </a:r>
          </a:p>
        </p:txBody>
      </p:sp>
      <p:pic>
        <p:nvPicPr>
          <p:cNvPr id="7" name="Picture 6">
            <a:extLst>
              <a:ext uri="{FF2B5EF4-FFF2-40B4-BE49-F238E27FC236}">
                <a16:creationId xmlns:a16="http://schemas.microsoft.com/office/drawing/2014/main" id="{9E875FB3-3B78-86BD-2EEB-9269C3CF15A9}"/>
              </a:ext>
            </a:extLst>
          </p:cNvPr>
          <p:cNvPicPr>
            <a:picLocks noChangeAspect="1"/>
          </p:cNvPicPr>
          <p:nvPr/>
        </p:nvPicPr>
        <p:blipFill>
          <a:blip r:embed="rId2"/>
          <a:stretch>
            <a:fillRect/>
          </a:stretch>
        </p:blipFill>
        <p:spPr>
          <a:xfrm>
            <a:off x="531813" y="1752600"/>
            <a:ext cx="4267200" cy="3863755"/>
          </a:xfrm>
          <a:prstGeom prst="rect">
            <a:avLst/>
          </a:prstGeom>
        </p:spPr>
      </p:pic>
      <p:sp>
        <p:nvSpPr>
          <p:cNvPr id="11" name="TextBox 10">
            <a:extLst>
              <a:ext uri="{FF2B5EF4-FFF2-40B4-BE49-F238E27FC236}">
                <a16:creationId xmlns:a16="http://schemas.microsoft.com/office/drawing/2014/main" id="{E2F2B89B-4BD0-9EA8-D798-D00387AD5EEA}"/>
              </a:ext>
            </a:extLst>
          </p:cNvPr>
          <p:cNvSpPr txBox="1"/>
          <p:nvPr/>
        </p:nvSpPr>
        <p:spPr>
          <a:xfrm>
            <a:off x="5754634" y="1752600"/>
            <a:ext cx="5868311" cy="4339650"/>
          </a:xfrm>
          <a:prstGeom prst="rect">
            <a:avLst/>
          </a:prstGeom>
          <a:noFill/>
        </p:spPr>
        <p:txBody>
          <a:bodyPr wrap="square" rtlCol="0">
            <a:spAutoFit/>
          </a:bodyPr>
          <a:lstStyle/>
          <a:p>
            <a:pPr rtl="0">
              <a:spcBef>
                <a:spcPts val="0"/>
              </a:spcBef>
              <a:spcAft>
                <a:spcPts val="0"/>
              </a:spcAft>
            </a:pPr>
            <a:r>
              <a:rPr lang="en-US" sz="2000" dirty="0">
                <a:effectLst>
                  <a:innerShdw blurRad="63500" dist="50800" dir="8100000">
                    <a:prstClr val="black">
                      <a:alpha val="50000"/>
                    </a:prstClr>
                  </a:innerShdw>
                </a:effectLst>
                <a:latin typeface="Rockwell" panose="02060603020205020403" pitchFamily="18" charset="0"/>
              </a:rPr>
              <a:t>World Health Organization has estimated about 425 million people worldwide have diabetes, the majority living in low and middle income countries and 1.5 million deaths are directly attributed to diabetes each year. </a:t>
            </a:r>
          </a:p>
          <a:p>
            <a:pPr rtl="0">
              <a:spcBef>
                <a:spcPts val="0"/>
              </a:spcBef>
              <a:spcAft>
                <a:spcPts val="0"/>
              </a:spcAft>
            </a:pPr>
            <a:endParaRPr lang="en-US" sz="2000" b="0" i="0" u="none" strike="noStrike" dirty="0">
              <a:solidFill>
                <a:srgbClr val="FFFFFF"/>
              </a:solidFill>
              <a:effectLst>
                <a:innerShdw blurRad="63500" dist="50800" dir="8100000">
                  <a:prstClr val="black">
                    <a:alpha val="50000"/>
                  </a:prstClr>
                </a:innerShdw>
              </a:effectLst>
              <a:latin typeface="Rockwell" panose="02060603020205020403" pitchFamily="18" charset="0"/>
            </a:endParaRPr>
          </a:p>
          <a:p>
            <a:pPr rtl="0">
              <a:spcBef>
                <a:spcPts val="0"/>
              </a:spcBef>
              <a:spcAft>
                <a:spcPts val="0"/>
              </a:spcAft>
            </a:pPr>
            <a:r>
              <a:rPr lang="en-US" sz="2000" b="0" i="0" u="none" strike="noStrike" dirty="0">
                <a:solidFill>
                  <a:srgbClr val="FFFFFF"/>
                </a:solidFill>
                <a:effectLst>
                  <a:innerShdw blurRad="63500" dist="50800" dir="8100000">
                    <a:prstClr val="black">
                      <a:alpha val="50000"/>
                    </a:prstClr>
                  </a:innerShdw>
                </a:effectLst>
                <a:latin typeface="Rockwell" panose="02060603020205020403" pitchFamily="18" charset="0"/>
              </a:rPr>
              <a:t>The early prognosis of diabetes can aid in making decisions on lifestyle changes in high risk patients and turn reduce the complications. This project intends to pinpoint the most relevant risk factors of diabetes as well as predict the overall risk using logistic regression.</a:t>
            </a:r>
            <a:endParaRPr lang="en-US" sz="2000" b="0" dirty="0">
              <a:effectLst>
                <a:innerShdw blurRad="63500" dist="50800" dir="8100000">
                  <a:prstClr val="black">
                    <a:alpha val="50000"/>
                  </a:prstClr>
                </a:innerShdw>
              </a:effectLst>
              <a:latin typeface="Rockwell" panose="02060603020205020403" pitchFamily="18" charset="0"/>
            </a:endParaRPr>
          </a:p>
          <a:p>
            <a:br>
              <a:rPr lang="en-US" dirty="0"/>
            </a:br>
            <a:endParaRPr lang="en-US" dirty="0"/>
          </a:p>
        </p:txBody>
      </p:sp>
    </p:spTree>
    <p:extLst>
      <p:ext uri="{BB962C8B-B14F-4D97-AF65-F5344CB8AC3E}">
        <p14:creationId xmlns:p14="http://schemas.microsoft.com/office/powerpoint/2010/main" val="3106206852"/>
      </p:ext>
    </p:extLst>
  </p:cSld>
  <p:clrMapOvr>
    <a:masterClrMapping/>
  </p:clrMapOvr>
  <p:transition spd="slow">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0F49CB-73AA-4130-E4AA-1389D1198068}"/>
                  </a:ext>
                </a:extLst>
              </p:cNvPr>
              <p:cNvSpPr txBox="1"/>
              <p:nvPr/>
            </p:nvSpPr>
            <p:spPr>
              <a:xfrm>
                <a:off x="760412" y="1295400"/>
                <a:ext cx="11049000" cy="6793270"/>
              </a:xfrm>
              <a:prstGeom prst="rect">
                <a:avLst/>
              </a:prstGeom>
              <a:noFill/>
            </p:spPr>
            <p:txBody>
              <a:bodyPr wrap="square" rtlCol="0">
                <a:spAutoFit/>
              </a:bodyPr>
              <a:lstStyle/>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In our dataset, target variable y (OUTCOME) is a binary dependent variable responses 1 and 0 with probability, </a:t>
                </a:r>
                <a14:m>
                  <m:oMath xmlns:m="http://schemas.openxmlformats.org/officeDocument/2006/math">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𝛱</m:t>
                    </m:r>
                    <m:d>
                      <m:dPr>
                        <m:ctrlP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𝛱</m:t>
                        </m:r>
                      </m:e>
                      <m:sub>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and 1-</a:t>
                </a:r>
                <a14:m>
                  <m:oMath xmlns:m="http://schemas.openxmlformats.org/officeDocument/2006/math">
                    <m:sSub>
                      <m:sSubPr>
                        <m:ctrlP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𝛱</m:t>
                        </m:r>
                      </m:e>
                      <m:sub>
                        <m:r>
                          <a:rPr lang="en-US" sz="1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.There are 8 covariates or predictor variables to predict the probability of diabetes. They are ’Pregnancies’ (x1), ’Glucose’ (x2) , ’Blood Pressure’ (x3) , ’Skin Thickness’ (x4) , ’Insulin’ (x5) , ’BMI’ (x6) , ’</a:t>
                </a:r>
                <a:r>
                  <a:rPr lang="en-US" sz="1800" b="1" kern="100" dirty="0">
                    <a:solidFill>
                      <a:schemeClr val="tx1"/>
                    </a:solidFill>
                    <a:effectLst/>
                    <a:latin typeface="Rockwell" panose="02060603020205020403" pitchFamily="18" charset="0"/>
                    <a:ea typeface="Calibri" panose="020F0502020204030204" pitchFamily="34" charset="0"/>
                    <a:cs typeface="Helvetica" panose="020B0604020202020204" pitchFamily="34" charset="0"/>
                  </a:rPr>
                  <a:t> </a:t>
                </a:r>
                <a:r>
                  <a:rPr lang="en-US" sz="1800" kern="100" dirty="0">
                    <a:solidFill>
                      <a:schemeClr val="tx1"/>
                    </a:solidFill>
                    <a:effectLst/>
                    <a:latin typeface="Rockwell" panose="02060603020205020403" pitchFamily="18" charset="0"/>
                    <a:ea typeface="Calibri" panose="020F0502020204030204" pitchFamily="34" charset="0"/>
                    <a:cs typeface="Helvetica" panose="020B0604020202020204" pitchFamily="34" charset="0"/>
                  </a:rPr>
                  <a:t>Diabetes Pedigree Function</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(x7) , ’Age’ (x8).</a:t>
                </a: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We take the g(</a:t>
                </a:r>
                <a:r>
                  <a:rPr lang="en-US" sz="1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as g(</a:t>
                </a:r>
                <a:r>
                  <a:rPr lang="en-US" sz="1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 log[</a:t>
                </a:r>
                <a:r>
                  <a:rPr lang="en-US" sz="1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/(1 − </a:t>
                </a:r>
                <a:r>
                  <a:rPr lang="en-US" sz="1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models the log of odds. It is appropriate when </a:t>
                </a:r>
                <a:r>
                  <a:rPr lang="en-US" sz="1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is between 0 and 1 , such as a probability. This is called the logit link . A GLM that uses the logit link is called a logistic regression model. Now,</a:t>
                </a: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t>
                </a:r>
                <a:r>
                  <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t>
                </a:r>
                <a:r>
                  <a:rPr lang="en-US" sz="2800" kern="100" dirty="0">
                    <a:solidFill>
                      <a:schemeClr val="tx1"/>
                    </a:solidFill>
                    <a:effectLst/>
                    <a:latin typeface="Rockwell" panose="02060603020205020403" pitchFamily="18" charset="0"/>
                    <a:ea typeface="Calibri" panose="020F0502020204030204" pitchFamily="34" charset="0"/>
                    <a:cs typeface="Cambria" panose="02040503050406030204" pitchFamily="18" charset="0"/>
                  </a:rPr>
                  <a:t>μ</a:t>
                </a:r>
                <a:r>
                  <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 p(</a:t>
                </a:r>
                <a:r>
                  <a:rPr lang="en-US" sz="2800" kern="100" dirty="0">
                    <a:solidFill>
                      <a:schemeClr val="tx1"/>
                    </a:solidFill>
                    <a:effectLst/>
                    <a:latin typeface="Rockwell" panose="02060603020205020403" pitchFamily="18" charset="0"/>
                    <a:ea typeface="Calibri" panose="020F0502020204030204" pitchFamily="34" charset="0"/>
                    <a:cs typeface="Cambria Math" panose="02040503050406030204" pitchFamily="18" charset="0"/>
                  </a:rPr>
                  <a:t>𝑥</a:t>
                </a:r>
                <a:r>
                  <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1, </a:t>
                </a:r>
                <a:r>
                  <a:rPr lang="en-US" sz="2800" kern="100" dirty="0">
                    <a:solidFill>
                      <a:schemeClr val="tx1"/>
                    </a:solidFill>
                    <a:effectLst/>
                    <a:latin typeface="Rockwell" panose="02060603020205020403" pitchFamily="18" charset="0"/>
                    <a:ea typeface="Calibri" panose="020F0502020204030204" pitchFamily="34" charset="0"/>
                    <a:cs typeface="Cambria Math" panose="02040503050406030204" pitchFamily="18" charset="0"/>
                  </a:rPr>
                  <a:t>𝑥</a:t>
                </a:r>
                <a:r>
                  <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2, . . , </a:t>
                </a:r>
                <a:r>
                  <a:rPr lang="en-US" sz="2800" kern="100" dirty="0">
                    <a:solidFill>
                      <a:schemeClr val="tx1"/>
                    </a:solidFill>
                    <a:effectLst/>
                    <a:latin typeface="Rockwell" panose="02060603020205020403" pitchFamily="18" charset="0"/>
                    <a:ea typeface="Calibri" panose="020F0502020204030204" pitchFamily="34" charset="0"/>
                    <a:cs typeface="Cambria Math" panose="02040503050406030204" pitchFamily="18" charset="0"/>
                  </a:rPr>
                  <a:t>𝑥</a:t>
                </a:r>
                <a:r>
                  <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7) = </a:t>
                </a:r>
                <a14:m>
                  <m:oMath xmlns:m="http://schemas.openxmlformats.org/officeDocument/2006/math">
                    <m:f>
                      <m:f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fPr>
                      <m:num>
                        <m:sSup>
                          <m:sSup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ⅇ</m:t>
                            </m:r>
                          </m:e>
                          <m:sup>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m:t>
                                </m:r>
                              </m:sub>
                            </m:sSub>
                          </m:sup>
                        </m:sSup>
                      </m:num>
                      <m:den>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Sup>
                          <m:sSup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ⅇ</m:t>
                            </m:r>
                          </m:e>
                          <m:sup>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𝛽</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m:t>
                                </m:r>
                              </m:sub>
                            </m:sSub>
                            <m:sSub>
                              <m:sSubPr>
                                <m:ctrlP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kern="1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8</m:t>
                                </m:r>
                              </m:sub>
                            </m:sSub>
                          </m:sup>
                        </m:sSup>
                      </m:den>
                    </m:f>
                  </m:oMath>
                </a14:m>
                <a:endParaRPr lang="en-US" sz="2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in </a:t>
                </a:r>
                <a:r>
                  <a:rPr lang="en-US" sz="1800" kern="100" dirty="0">
                    <a:solidFill>
                      <a:schemeClr val="tx1"/>
                    </a:solidFill>
                    <a:effectLst/>
                    <a:latin typeface="Rockwell" panose="02060603020205020403" pitchFamily="18" charset="0"/>
                    <a:ea typeface="Calibri" panose="020F0502020204030204" pitchFamily="34" charset="0"/>
                    <a:cs typeface="Cambria Math" panose="02040503050406030204" pitchFamily="18" charset="0"/>
                  </a:rPr>
                  <a:t>𝑥</a:t>
                </a: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1.</a:t>
                </a: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Now we will try to fit our model and iterate to get more improved result.</a:t>
                </a: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t>
                </a:r>
              </a:p>
              <a:p>
                <a:pPr marL="0" marR="0">
                  <a:lnSpc>
                    <a:spcPct val="150000"/>
                  </a:lnSpc>
                  <a:spcBef>
                    <a:spcPts val="0"/>
                  </a:spcBef>
                  <a:spcAft>
                    <a:spcPts val="800"/>
                  </a:spcAft>
                </a:pPr>
                <a:r>
                  <a:rPr lang="en-US" sz="1800" kern="100" dirty="0">
                    <a:solidFill>
                      <a:schemeClr val="tx1"/>
                    </a:solidFill>
                    <a:effectLst/>
                    <a:latin typeface="Rockwell" panose="02060603020205020403" pitchFamily="18" charset="0"/>
                    <a:ea typeface="Calibri" panose="020F0502020204030204" pitchFamily="34" charset="0"/>
                    <a:cs typeface="Times New Roman" panose="02020603050405020304" pitchFamily="18" charset="0"/>
                  </a:rPr>
                  <a:t> </a:t>
                </a:r>
              </a:p>
              <a:p>
                <a:pPr>
                  <a:lnSpc>
                    <a:spcPct val="150000"/>
                  </a:lnSpc>
                </a:pPr>
                <a:endParaRPr lang="en-US" dirty="0">
                  <a:solidFill>
                    <a:schemeClr val="tx1"/>
                  </a:solidFill>
                  <a:latin typeface="Rockwell" panose="02060603020205020403" pitchFamily="18" charset="0"/>
                </a:endParaRPr>
              </a:p>
            </p:txBody>
          </p:sp>
        </mc:Choice>
        <mc:Fallback xmlns="">
          <p:sp>
            <p:nvSpPr>
              <p:cNvPr id="3" name="TextBox 2">
                <a:extLst>
                  <a:ext uri="{FF2B5EF4-FFF2-40B4-BE49-F238E27FC236}">
                    <a16:creationId xmlns:a16="http://schemas.microsoft.com/office/drawing/2014/main" id="{2C0F49CB-73AA-4130-E4AA-1389D1198068}"/>
                  </a:ext>
                </a:extLst>
              </p:cNvPr>
              <p:cNvSpPr txBox="1">
                <a:spLocks noRot="1" noChangeAspect="1" noMove="1" noResize="1" noEditPoints="1" noAdjustHandles="1" noChangeArrowheads="1" noChangeShapeType="1" noTextEdit="1"/>
              </p:cNvSpPr>
              <p:nvPr/>
            </p:nvSpPr>
            <p:spPr>
              <a:xfrm>
                <a:off x="760412" y="1295400"/>
                <a:ext cx="11049000" cy="6793270"/>
              </a:xfrm>
              <a:prstGeom prst="rect">
                <a:avLst/>
              </a:prstGeom>
              <a:blipFill>
                <a:blip r:embed="rId3"/>
                <a:stretch>
                  <a:fillRect l="-49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5DA6B0A-5BD3-D624-8E77-B45C1E1557DC}"/>
              </a:ext>
            </a:extLst>
          </p:cNvPr>
          <p:cNvSpPr txBox="1"/>
          <p:nvPr/>
        </p:nvSpPr>
        <p:spPr>
          <a:xfrm>
            <a:off x="3275012" y="457200"/>
            <a:ext cx="7360919" cy="646331"/>
          </a:xfrm>
          <a:prstGeom prst="rect">
            <a:avLst/>
          </a:prstGeom>
          <a:noFill/>
        </p:spPr>
        <p:txBody>
          <a:bodyPr wrap="square" rtlCol="0">
            <a:spAutoFit/>
          </a:bodyPr>
          <a:lstStyle/>
          <a:p>
            <a:r>
              <a:rPr lang="en-US" sz="3600" b="1" dirty="0">
                <a:solidFill>
                  <a:schemeClr val="accent1">
                    <a:lumMod val="75000"/>
                  </a:schemeClr>
                </a:solidFill>
                <a:latin typeface="Algerian" panose="04020705040A02060702" pitchFamily="82" charset="0"/>
              </a:rPr>
              <a:t>Analysis of the data</a:t>
            </a:r>
          </a:p>
        </p:txBody>
      </p:sp>
    </p:spTree>
    <p:extLst>
      <p:ext uri="{BB962C8B-B14F-4D97-AF65-F5344CB8AC3E}">
        <p14:creationId xmlns:p14="http://schemas.microsoft.com/office/powerpoint/2010/main" val="714878100"/>
      </p:ext>
    </p:extLst>
  </p:cSld>
  <p:clrMapOvr>
    <a:masterClrMapping/>
  </p:clrMapOvr>
  <p:transition spd="slow">
    <p:split orient="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croll: Horizontal 7">
            <a:extLst>
              <a:ext uri="{FF2B5EF4-FFF2-40B4-BE49-F238E27FC236}">
                <a16:creationId xmlns:a16="http://schemas.microsoft.com/office/drawing/2014/main" id="{F40F1DF5-7FE5-1C27-6079-C63DAE5C00B9}"/>
              </a:ext>
            </a:extLst>
          </p:cNvPr>
          <p:cNvSpPr/>
          <p:nvPr/>
        </p:nvSpPr>
        <p:spPr>
          <a:xfrm>
            <a:off x="3860958" y="45720"/>
            <a:ext cx="8153400" cy="6542314"/>
          </a:xfrm>
          <a:prstGeom prst="horizontalScroll">
            <a:avLst/>
          </a:prstGeom>
          <a:solidFill>
            <a:schemeClr val="tx2">
              <a:lumMod val="25000"/>
            </a:schemeClr>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CF0284B7-A95D-9F0A-33D8-5C630A1D52FB}"/>
              </a:ext>
            </a:extLst>
          </p:cNvPr>
          <p:cNvPicPr>
            <a:picLocks noChangeAspect="1"/>
          </p:cNvPicPr>
          <p:nvPr/>
        </p:nvPicPr>
        <p:blipFill>
          <a:blip r:embed="rId2"/>
          <a:stretch>
            <a:fillRect/>
          </a:stretch>
        </p:blipFill>
        <p:spPr>
          <a:xfrm>
            <a:off x="4836520" y="1068977"/>
            <a:ext cx="7080750" cy="4495800"/>
          </a:xfrm>
          <a:prstGeom prst="rect">
            <a:avLst/>
          </a:prstGeom>
        </p:spPr>
      </p:pic>
      <p:sp>
        <p:nvSpPr>
          <p:cNvPr id="11" name="Rectangle: Rounded Corners 10">
            <a:extLst>
              <a:ext uri="{FF2B5EF4-FFF2-40B4-BE49-F238E27FC236}">
                <a16:creationId xmlns:a16="http://schemas.microsoft.com/office/drawing/2014/main" id="{A48008D2-0F7A-6212-0930-FF014E0C4418}"/>
              </a:ext>
            </a:extLst>
          </p:cNvPr>
          <p:cNvSpPr/>
          <p:nvPr/>
        </p:nvSpPr>
        <p:spPr>
          <a:xfrm>
            <a:off x="103811" y="571500"/>
            <a:ext cx="3657600" cy="5715000"/>
          </a:xfrm>
          <a:prstGeom prst="roundRect">
            <a:avLst/>
          </a:prstGeom>
          <a:solidFill>
            <a:schemeClr val="bg2">
              <a:lumMod val="75000"/>
              <a:lumOff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88E33E0-3BFB-AD53-F930-55006018B224}"/>
              </a:ext>
            </a:extLst>
          </p:cNvPr>
          <p:cNvSpPr txBox="1"/>
          <p:nvPr/>
        </p:nvSpPr>
        <p:spPr>
          <a:xfrm>
            <a:off x="235635" y="990600"/>
            <a:ext cx="3575549" cy="2062103"/>
          </a:xfrm>
          <a:prstGeom prst="rect">
            <a:avLst/>
          </a:prstGeom>
          <a:noFill/>
        </p:spPr>
        <p:txBody>
          <a:bodyPr wrap="square" rtlCol="0">
            <a:spAutoFit/>
          </a:bodyPr>
          <a:lstStyle/>
          <a:p>
            <a:r>
              <a:rPr lang="en-US" sz="3200" b="1" dirty="0">
                <a:latin typeface="Algerian" panose="04020705040A02060702" pitchFamily="82" charset="0"/>
              </a:rPr>
              <a:t>Diabetes prediction with all covariates</a:t>
            </a:r>
          </a:p>
          <a:p>
            <a:r>
              <a:rPr lang="en-US" sz="3200" b="1" dirty="0">
                <a:latin typeface="Algerian" panose="04020705040A02060702" pitchFamily="82" charset="0"/>
              </a:rPr>
              <a:t>      (MODEL 1)</a:t>
            </a:r>
          </a:p>
        </p:txBody>
      </p:sp>
      <p:sp>
        <p:nvSpPr>
          <p:cNvPr id="13" name="TextBox 12">
            <a:extLst>
              <a:ext uri="{FF2B5EF4-FFF2-40B4-BE49-F238E27FC236}">
                <a16:creationId xmlns:a16="http://schemas.microsoft.com/office/drawing/2014/main" id="{D3147A38-BC94-F8A1-CFD1-1802D39446A3}"/>
              </a:ext>
            </a:extLst>
          </p:cNvPr>
          <p:cNvSpPr txBox="1"/>
          <p:nvPr/>
        </p:nvSpPr>
        <p:spPr>
          <a:xfrm>
            <a:off x="309063" y="3703124"/>
            <a:ext cx="3352800" cy="1754326"/>
          </a:xfrm>
          <a:prstGeom prst="rect">
            <a:avLst/>
          </a:prstGeom>
          <a:noFill/>
        </p:spPr>
        <p:txBody>
          <a:bodyPr wrap="square" rtlCol="0">
            <a:spAutoFit/>
          </a:bodyPr>
          <a:lstStyle/>
          <a:p>
            <a:r>
              <a:rPr lang="en-US" dirty="0">
                <a:latin typeface="Rockwell" panose="02060603020205020403" pitchFamily="18" charset="0"/>
              </a:rPr>
              <a:t>Interpretation: </a:t>
            </a:r>
          </a:p>
          <a:p>
            <a:pPr marL="285750" indent="-285750">
              <a:buFont typeface="Wingdings" panose="05000000000000000000" pitchFamily="2" charset="2"/>
              <a:buChar char="q"/>
            </a:pPr>
            <a:r>
              <a:rPr lang="en-US" dirty="0">
                <a:latin typeface="Rockwell" panose="02060603020205020403" pitchFamily="18" charset="0"/>
              </a:rPr>
              <a:t>R-squared value: </a:t>
            </a:r>
            <a:r>
              <a:rPr lang="en-US" b="1" dirty="0">
                <a:latin typeface="Rockwell" panose="02060603020205020403" pitchFamily="18" charset="0"/>
              </a:rPr>
              <a:t>56.3677%</a:t>
            </a:r>
          </a:p>
          <a:p>
            <a:pPr marL="285750" indent="-285750">
              <a:buFont typeface="Wingdings" panose="05000000000000000000" pitchFamily="2" charset="2"/>
              <a:buChar char="q"/>
            </a:pPr>
            <a:r>
              <a:rPr lang="en-US" dirty="0">
                <a:latin typeface="Rockwell" panose="02060603020205020403" pitchFamily="18" charset="0"/>
              </a:rPr>
              <a:t>D.P.F., Age, Insulin are not contributing significantly. So, we will eliminate them in the next model.</a:t>
            </a:r>
          </a:p>
        </p:txBody>
      </p:sp>
    </p:spTree>
    <p:extLst>
      <p:ext uri="{BB962C8B-B14F-4D97-AF65-F5344CB8AC3E}">
        <p14:creationId xmlns:p14="http://schemas.microsoft.com/office/powerpoint/2010/main" val="3941488138"/>
      </p:ext>
    </p:extLst>
  </p:cSld>
  <p:clrMapOvr>
    <a:masterClrMapping/>
  </p:clrMapOvr>
  <p:transition spd="slow">
    <p:split orient="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croll: Horizontal 3">
            <a:extLst>
              <a:ext uri="{FF2B5EF4-FFF2-40B4-BE49-F238E27FC236}">
                <a16:creationId xmlns:a16="http://schemas.microsoft.com/office/drawing/2014/main" id="{AD8B8E5B-F542-6C0E-6F69-CBFDBD7A394C}"/>
              </a:ext>
            </a:extLst>
          </p:cNvPr>
          <p:cNvSpPr/>
          <p:nvPr/>
        </p:nvSpPr>
        <p:spPr>
          <a:xfrm>
            <a:off x="4013358" y="198120"/>
            <a:ext cx="8153400" cy="6542314"/>
          </a:xfrm>
          <a:prstGeom prst="horizontalScroll">
            <a:avLst/>
          </a:prstGeom>
          <a:solidFill>
            <a:schemeClr val="tx2">
              <a:lumMod val="25000"/>
            </a:schemeClr>
          </a:solidFill>
          <a:effectLst>
            <a:glow rad="101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906E7766-EF6B-5C25-FE24-DB24AF8DE61D}"/>
              </a:ext>
            </a:extLst>
          </p:cNvPr>
          <p:cNvSpPr/>
          <p:nvPr/>
        </p:nvSpPr>
        <p:spPr>
          <a:xfrm>
            <a:off x="225731" y="723900"/>
            <a:ext cx="3657600" cy="5715000"/>
          </a:xfrm>
          <a:prstGeom prst="roundRect">
            <a:avLst/>
          </a:prstGeom>
          <a:solidFill>
            <a:schemeClr val="bg2">
              <a:lumMod val="75000"/>
              <a:lumOff val="2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AC14A80-4F33-E928-3B2F-9E89925AE412}"/>
              </a:ext>
            </a:extLst>
          </p:cNvPr>
          <p:cNvPicPr>
            <a:picLocks noChangeAspect="1"/>
          </p:cNvPicPr>
          <p:nvPr/>
        </p:nvPicPr>
        <p:blipFill>
          <a:blip r:embed="rId2"/>
          <a:stretch>
            <a:fillRect/>
          </a:stretch>
        </p:blipFill>
        <p:spPr>
          <a:xfrm>
            <a:off x="4932294" y="1352643"/>
            <a:ext cx="7029212" cy="4457514"/>
          </a:xfrm>
          <a:prstGeom prst="rect">
            <a:avLst/>
          </a:prstGeom>
        </p:spPr>
      </p:pic>
      <p:sp>
        <p:nvSpPr>
          <p:cNvPr id="9" name="TextBox 8">
            <a:extLst>
              <a:ext uri="{FF2B5EF4-FFF2-40B4-BE49-F238E27FC236}">
                <a16:creationId xmlns:a16="http://schemas.microsoft.com/office/drawing/2014/main" id="{761A0DD1-2362-C099-5167-0E93C8AD326E}"/>
              </a:ext>
            </a:extLst>
          </p:cNvPr>
          <p:cNvSpPr txBox="1"/>
          <p:nvPr/>
        </p:nvSpPr>
        <p:spPr>
          <a:xfrm>
            <a:off x="432571" y="990600"/>
            <a:ext cx="3580787" cy="3108543"/>
          </a:xfrm>
          <a:prstGeom prst="rect">
            <a:avLst/>
          </a:prstGeom>
          <a:noFill/>
        </p:spPr>
        <p:txBody>
          <a:bodyPr wrap="square" rtlCol="0">
            <a:spAutoFit/>
          </a:bodyPr>
          <a:lstStyle/>
          <a:p>
            <a:r>
              <a:rPr lang="en-US" sz="2800" dirty="0">
                <a:latin typeface="Algerian" panose="04020705040A02060702" pitchFamily="82" charset="0"/>
              </a:rPr>
              <a:t>Diabetes prediction using Pregnancies, Glucose, Blood Pressure, Skin Thickness, BMI</a:t>
            </a:r>
          </a:p>
          <a:p>
            <a:r>
              <a:rPr lang="en-US" sz="2800" dirty="0">
                <a:latin typeface="Algerian" panose="04020705040A02060702" pitchFamily="82" charset="0"/>
              </a:rPr>
              <a:t>        (MODEL 2)</a:t>
            </a:r>
          </a:p>
        </p:txBody>
      </p:sp>
      <p:sp>
        <p:nvSpPr>
          <p:cNvPr id="10" name="TextBox 9">
            <a:extLst>
              <a:ext uri="{FF2B5EF4-FFF2-40B4-BE49-F238E27FC236}">
                <a16:creationId xmlns:a16="http://schemas.microsoft.com/office/drawing/2014/main" id="{02F22B4D-BAF9-6C06-CC54-827475E58B49}"/>
              </a:ext>
            </a:extLst>
          </p:cNvPr>
          <p:cNvSpPr txBox="1"/>
          <p:nvPr/>
        </p:nvSpPr>
        <p:spPr>
          <a:xfrm>
            <a:off x="430983" y="4542625"/>
            <a:ext cx="3346643" cy="1754326"/>
          </a:xfrm>
          <a:prstGeom prst="rect">
            <a:avLst/>
          </a:prstGeom>
          <a:noFill/>
        </p:spPr>
        <p:txBody>
          <a:bodyPr wrap="square" rtlCol="0">
            <a:spAutoFit/>
          </a:bodyPr>
          <a:lstStyle/>
          <a:p>
            <a:r>
              <a:rPr lang="en-US" dirty="0">
                <a:latin typeface="Rockwell" panose="02060603020205020403" pitchFamily="18" charset="0"/>
              </a:rPr>
              <a:t>Interpretation: </a:t>
            </a:r>
          </a:p>
          <a:p>
            <a:pPr marL="285750" indent="-285750">
              <a:buFont typeface="Wingdings" panose="05000000000000000000" pitchFamily="2" charset="2"/>
              <a:buChar char="q"/>
            </a:pPr>
            <a:r>
              <a:rPr lang="en-US" dirty="0">
                <a:latin typeface="Rockwell" panose="02060603020205020403" pitchFamily="18" charset="0"/>
              </a:rPr>
              <a:t>R-squared value: </a:t>
            </a:r>
            <a:r>
              <a:rPr lang="en-US" b="1" dirty="0">
                <a:latin typeface="Rockwell" panose="02060603020205020403" pitchFamily="18" charset="0"/>
              </a:rPr>
              <a:t>56.9365%</a:t>
            </a:r>
          </a:p>
          <a:p>
            <a:pPr marL="285750" indent="-285750">
              <a:buFont typeface="Wingdings" panose="05000000000000000000" pitchFamily="2" charset="2"/>
              <a:buChar char="q"/>
            </a:pPr>
            <a:r>
              <a:rPr lang="en-US" dirty="0">
                <a:latin typeface="Rockwell" panose="02060603020205020403" pitchFamily="18" charset="0"/>
              </a:rPr>
              <a:t>Here BMI is not contributing significantly. So, we will eliminate in the next model.</a:t>
            </a:r>
          </a:p>
        </p:txBody>
      </p:sp>
    </p:spTree>
    <p:extLst>
      <p:ext uri="{BB962C8B-B14F-4D97-AF65-F5344CB8AC3E}">
        <p14:creationId xmlns:p14="http://schemas.microsoft.com/office/powerpoint/2010/main" val="3406278194"/>
      </p:ext>
    </p:extLst>
  </p:cSld>
  <p:clrMapOvr>
    <a:masterClrMapping/>
  </p:clrMapOvr>
  <p:transition spd="slow">
    <p:split orient="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D38EB7-AF2A-64BB-CCD3-3B66EA441293}"/>
              </a:ext>
            </a:extLst>
          </p:cNvPr>
          <p:cNvPicPr>
            <a:picLocks noChangeAspect="1"/>
          </p:cNvPicPr>
          <p:nvPr/>
        </p:nvPicPr>
        <p:blipFill>
          <a:blip r:embed="rId3"/>
          <a:stretch>
            <a:fillRect/>
          </a:stretch>
        </p:blipFill>
        <p:spPr>
          <a:xfrm>
            <a:off x="3825252" y="112190"/>
            <a:ext cx="8376630" cy="6761050"/>
          </a:xfrm>
          <a:prstGeom prst="rect">
            <a:avLst/>
          </a:prstGeom>
        </p:spPr>
      </p:pic>
      <p:pic>
        <p:nvPicPr>
          <p:cNvPr id="4" name="Picture 3">
            <a:extLst>
              <a:ext uri="{FF2B5EF4-FFF2-40B4-BE49-F238E27FC236}">
                <a16:creationId xmlns:a16="http://schemas.microsoft.com/office/drawing/2014/main" id="{C1FC6D26-301C-9BCB-1876-F511F27BBF6B}"/>
              </a:ext>
            </a:extLst>
          </p:cNvPr>
          <p:cNvPicPr>
            <a:picLocks noChangeAspect="1"/>
          </p:cNvPicPr>
          <p:nvPr/>
        </p:nvPicPr>
        <p:blipFill>
          <a:blip r:embed="rId4"/>
          <a:stretch>
            <a:fillRect/>
          </a:stretch>
        </p:blipFill>
        <p:spPr>
          <a:xfrm>
            <a:off x="108875" y="721846"/>
            <a:ext cx="4066384" cy="6120914"/>
          </a:xfrm>
          <a:prstGeom prst="rect">
            <a:avLst/>
          </a:prstGeom>
        </p:spPr>
      </p:pic>
      <p:pic>
        <p:nvPicPr>
          <p:cNvPr id="6" name="Picture 5">
            <a:extLst>
              <a:ext uri="{FF2B5EF4-FFF2-40B4-BE49-F238E27FC236}">
                <a16:creationId xmlns:a16="http://schemas.microsoft.com/office/drawing/2014/main" id="{8E97CCD0-5C4F-5995-96CA-0205D1867E73}"/>
              </a:ext>
            </a:extLst>
          </p:cNvPr>
          <p:cNvPicPr>
            <a:picLocks noChangeAspect="1"/>
          </p:cNvPicPr>
          <p:nvPr/>
        </p:nvPicPr>
        <p:blipFill>
          <a:blip r:embed="rId5"/>
          <a:stretch>
            <a:fillRect/>
          </a:stretch>
        </p:blipFill>
        <p:spPr>
          <a:xfrm>
            <a:off x="4799012" y="1244815"/>
            <a:ext cx="7201524" cy="4495800"/>
          </a:xfrm>
          <a:prstGeom prst="rect">
            <a:avLst/>
          </a:prstGeom>
        </p:spPr>
      </p:pic>
      <p:sp>
        <p:nvSpPr>
          <p:cNvPr id="7" name="TextBox 6">
            <a:extLst>
              <a:ext uri="{FF2B5EF4-FFF2-40B4-BE49-F238E27FC236}">
                <a16:creationId xmlns:a16="http://schemas.microsoft.com/office/drawing/2014/main" id="{E36C7413-5942-7288-2319-5572A7F94105}"/>
              </a:ext>
            </a:extLst>
          </p:cNvPr>
          <p:cNvSpPr txBox="1"/>
          <p:nvPr/>
        </p:nvSpPr>
        <p:spPr>
          <a:xfrm>
            <a:off x="318152" y="990600"/>
            <a:ext cx="3857107" cy="3108543"/>
          </a:xfrm>
          <a:prstGeom prst="rect">
            <a:avLst/>
          </a:prstGeom>
          <a:noFill/>
        </p:spPr>
        <p:txBody>
          <a:bodyPr wrap="square" rtlCol="0">
            <a:spAutoFit/>
          </a:bodyPr>
          <a:lstStyle/>
          <a:p>
            <a:r>
              <a:rPr lang="en-US" sz="2800" dirty="0">
                <a:latin typeface="Algerian" panose="04020705040A02060702" pitchFamily="82" charset="0"/>
              </a:rPr>
              <a:t>Diabetes prediction using Pregnancies, Glucose, Blood Pressure, Skin Thickness</a:t>
            </a:r>
          </a:p>
          <a:p>
            <a:r>
              <a:rPr lang="en-US" sz="2800" dirty="0">
                <a:latin typeface="Algerian" panose="04020705040A02060702" pitchFamily="82" charset="0"/>
              </a:rPr>
              <a:t>         (MODEL 3)</a:t>
            </a:r>
          </a:p>
        </p:txBody>
      </p:sp>
      <p:sp>
        <p:nvSpPr>
          <p:cNvPr id="9" name="TextBox 8">
            <a:extLst>
              <a:ext uri="{FF2B5EF4-FFF2-40B4-BE49-F238E27FC236}">
                <a16:creationId xmlns:a16="http://schemas.microsoft.com/office/drawing/2014/main" id="{F8C55FE2-E2FD-6924-B293-B3F0739D67D2}"/>
              </a:ext>
            </a:extLst>
          </p:cNvPr>
          <p:cNvSpPr txBox="1"/>
          <p:nvPr/>
        </p:nvSpPr>
        <p:spPr>
          <a:xfrm>
            <a:off x="275167" y="4367897"/>
            <a:ext cx="3733800" cy="2031325"/>
          </a:xfrm>
          <a:prstGeom prst="rect">
            <a:avLst/>
          </a:prstGeom>
          <a:noFill/>
        </p:spPr>
        <p:txBody>
          <a:bodyPr wrap="square" rtlCol="0">
            <a:spAutoFit/>
          </a:bodyPr>
          <a:lstStyle/>
          <a:p>
            <a:r>
              <a:rPr lang="en-US" dirty="0">
                <a:latin typeface="Rockwell" panose="02060603020205020403" pitchFamily="18" charset="0"/>
              </a:rPr>
              <a:t>Interpretation: </a:t>
            </a:r>
          </a:p>
          <a:p>
            <a:pPr marL="285750" indent="-285750">
              <a:buFont typeface="Wingdings" panose="05000000000000000000" pitchFamily="2" charset="2"/>
              <a:buChar char="q"/>
            </a:pPr>
            <a:r>
              <a:rPr lang="en-US" dirty="0">
                <a:latin typeface="Rockwell" panose="02060603020205020403" pitchFamily="18" charset="0"/>
              </a:rPr>
              <a:t>R-squared value: </a:t>
            </a:r>
            <a:r>
              <a:rPr lang="en-US" b="1" dirty="0">
                <a:latin typeface="Rockwell" panose="02060603020205020403" pitchFamily="18" charset="0"/>
              </a:rPr>
              <a:t>57.2076%</a:t>
            </a:r>
          </a:p>
          <a:p>
            <a:pPr marL="285750" indent="-285750">
              <a:buFont typeface="Wingdings" panose="05000000000000000000" pitchFamily="2" charset="2"/>
              <a:buChar char="q"/>
            </a:pPr>
            <a:r>
              <a:rPr lang="en-US" dirty="0">
                <a:latin typeface="Rockwell" panose="02060603020205020403" pitchFamily="18" charset="0"/>
              </a:rPr>
              <a:t>Here Skin Thickness is not contributing significantly. So, we will eliminate in the next model.</a:t>
            </a:r>
          </a:p>
          <a:p>
            <a:endParaRPr lang="en-US" dirty="0"/>
          </a:p>
        </p:txBody>
      </p:sp>
    </p:spTree>
    <p:extLst>
      <p:ext uri="{BB962C8B-B14F-4D97-AF65-F5344CB8AC3E}">
        <p14:creationId xmlns:p14="http://schemas.microsoft.com/office/powerpoint/2010/main" val="1281513123"/>
      </p:ext>
    </p:extLst>
  </p:cSld>
  <p:clrMapOvr>
    <a:masterClrMapping/>
  </p:clrMapOvr>
  <p:transition spd="slow">
    <p:split orient="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1232C-45F2-80F4-46AE-6654123951B2}"/>
              </a:ext>
            </a:extLst>
          </p:cNvPr>
          <p:cNvPicPr>
            <a:picLocks noChangeAspect="1"/>
          </p:cNvPicPr>
          <p:nvPr/>
        </p:nvPicPr>
        <p:blipFill>
          <a:blip r:embed="rId3"/>
          <a:stretch>
            <a:fillRect/>
          </a:stretch>
        </p:blipFill>
        <p:spPr>
          <a:xfrm>
            <a:off x="3742330" y="112190"/>
            <a:ext cx="8376630" cy="6761050"/>
          </a:xfrm>
          <a:prstGeom prst="rect">
            <a:avLst/>
          </a:prstGeom>
        </p:spPr>
      </p:pic>
      <p:pic>
        <p:nvPicPr>
          <p:cNvPr id="4" name="Picture 3">
            <a:extLst>
              <a:ext uri="{FF2B5EF4-FFF2-40B4-BE49-F238E27FC236}">
                <a16:creationId xmlns:a16="http://schemas.microsoft.com/office/drawing/2014/main" id="{2492AB9F-9CAF-EB69-905D-FFA921B22E66}"/>
              </a:ext>
            </a:extLst>
          </p:cNvPr>
          <p:cNvPicPr>
            <a:picLocks noChangeAspect="1"/>
          </p:cNvPicPr>
          <p:nvPr/>
        </p:nvPicPr>
        <p:blipFill>
          <a:blip r:embed="rId4"/>
          <a:stretch>
            <a:fillRect/>
          </a:stretch>
        </p:blipFill>
        <p:spPr>
          <a:xfrm>
            <a:off x="13652" y="548752"/>
            <a:ext cx="4066384" cy="6120914"/>
          </a:xfrm>
          <a:prstGeom prst="rect">
            <a:avLst/>
          </a:prstGeom>
        </p:spPr>
      </p:pic>
      <p:pic>
        <p:nvPicPr>
          <p:cNvPr id="6" name="Picture 5">
            <a:extLst>
              <a:ext uri="{FF2B5EF4-FFF2-40B4-BE49-F238E27FC236}">
                <a16:creationId xmlns:a16="http://schemas.microsoft.com/office/drawing/2014/main" id="{E23B3F88-0948-F20D-BFDC-426E8D488701}"/>
              </a:ext>
            </a:extLst>
          </p:cNvPr>
          <p:cNvPicPr>
            <a:picLocks noChangeAspect="1"/>
          </p:cNvPicPr>
          <p:nvPr/>
        </p:nvPicPr>
        <p:blipFill>
          <a:blip r:embed="rId5"/>
          <a:stretch>
            <a:fillRect/>
          </a:stretch>
        </p:blipFill>
        <p:spPr>
          <a:xfrm>
            <a:off x="4799012" y="1321015"/>
            <a:ext cx="7082355" cy="4343400"/>
          </a:xfrm>
          <a:prstGeom prst="rect">
            <a:avLst/>
          </a:prstGeom>
        </p:spPr>
      </p:pic>
      <p:sp>
        <p:nvSpPr>
          <p:cNvPr id="10" name="TextBox 9">
            <a:extLst>
              <a:ext uri="{FF2B5EF4-FFF2-40B4-BE49-F238E27FC236}">
                <a16:creationId xmlns:a16="http://schemas.microsoft.com/office/drawing/2014/main" id="{805757C0-2BAE-07DE-2B96-999C5252521D}"/>
              </a:ext>
            </a:extLst>
          </p:cNvPr>
          <p:cNvSpPr txBox="1"/>
          <p:nvPr/>
        </p:nvSpPr>
        <p:spPr>
          <a:xfrm>
            <a:off x="307458" y="893650"/>
            <a:ext cx="3419632" cy="3108543"/>
          </a:xfrm>
          <a:prstGeom prst="rect">
            <a:avLst/>
          </a:prstGeom>
          <a:noFill/>
        </p:spPr>
        <p:txBody>
          <a:bodyPr wrap="square" rtlCol="0">
            <a:spAutoFit/>
          </a:bodyPr>
          <a:lstStyle/>
          <a:p>
            <a:r>
              <a:rPr lang="en-US" sz="2800" dirty="0">
                <a:latin typeface="Algerian" panose="04020705040A02060702" pitchFamily="82" charset="0"/>
              </a:rPr>
              <a:t>Diabetes prediction using Pregnancies, Glucose, Blood Pressure.</a:t>
            </a:r>
          </a:p>
          <a:p>
            <a:r>
              <a:rPr lang="en-US" sz="2800" dirty="0">
                <a:latin typeface="Algerian" panose="04020705040A02060702" pitchFamily="82" charset="0"/>
              </a:rPr>
              <a:t>         (MODEL 4)</a:t>
            </a:r>
          </a:p>
          <a:p>
            <a:endParaRPr lang="en-US" sz="2800" dirty="0"/>
          </a:p>
        </p:txBody>
      </p:sp>
      <p:sp>
        <p:nvSpPr>
          <p:cNvPr id="11" name="TextBox 10">
            <a:extLst>
              <a:ext uri="{FF2B5EF4-FFF2-40B4-BE49-F238E27FC236}">
                <a16:creationId xmlns:a16="http://schemas.microsoft.com/office/drawing/2014/main" id="{3E3ABA6D-2321-4020-C56E-215EA1DB45D9}"/>
              </a:ext>
            </a:extLst>
          </p:cNvPr>
          <p:cNvSpPr txBox="1"/>
          <p:nvPr/>
        </p:nvSpPr>
        <p:spPr>
          <a:xfrm>
            <a:off x="168622" y="3995678"/>
            <a:ext cx="3558468" cy="2585323"/>
          </a:xfrm>
          <a:prstGeom prst="rect">
            <a:avLst/>
          </a:prstGeom>
          <a:noFill/>
        </p:spPr>
        <p:txBody>
          <a:bodyPr wrap="square" rtlCol="0">
            <a:spAutoFit/>
          </a:bodyPr>
          <a:lstStyle/>
          <a:p>
            <a:r>
              <a:rPr lang="en-US" dirty="0">
                <a:latin typeface="Rockwell" panose="02060603020205020403" pitchFamily="18" charset="0"/>
              </a:rPr>
              <a:t>Interpretation: </a:t>
            </a:r>
          </a:p>
          <a:p>
            <a:pPr marL="285750" indent="-285750">
              <a:buFont typeface="Wingdings" panose="05000000000000000000" pitchFamily="2" charset="2"/>
              <a:buChar char="q"/>
            </a:pPr>
            <a:r>
              <a:rPr lang="en-US" dirty="0">
                <a:latin typeface="Rockwell" panose="02060603020205020403" pitchFamily="18" charset="0"/>
              </a:rPr>
              <a:t>R-squared value: </a:t>
            </a:r>
            <a:r>
              <a:rPr lang="en-US" b="1" dirty="0">
                <a:latin typeface="Rockwell" panose="02060603020205020403" pitchFamily="18" charset="0"/>
              </a:rPr>
              <a:t>57.4607%</a:t>
            </a:r>
          </a:p>
          <a:p>
            <a:pPr marL="285750" indent="-285750">
              <a:buFont typeface="Wingdings" panose="05000000000000000000" pitchFamily="2" charset="2"/>
              <a:buChar char="q"/>
            </a:pPr>
            <a:r>
              <a:rPr lang="en-US" dirty="0">
                <a:latin typeface="Rockwell" panose="02060603020205020403" pitchFamily="18" charset="0"/>
              </a:rPr>
              <a:t>Now the model is final where we have 3 variable that influence the outcome most and they are </a:t>
            </a:r>
            <a:r>
              <a:rPr lang="en-US" b="1" dirty="0">
                <a:latin typeface="Rockwell" panose="02060603020205020403" pitchFamily="18" charset="0"/>
              </a:rPr>
              <a:t>Pregnancies, Glucose, Blood Pressure</a:t>
            </a:r>
          </a:p>
          <a:p>
            <a:endParaRPr lang="en-US" dirty="0"/>
          </a:p>
          <a:p>
            <a:endParaRPr lang="en-US" dirty="0"/>
          </a:p>
        </p:txBody>
      </p:sp>
    </p:spTree>
    <p:extLst>
      <p:ext uri="{BB962C8B-B14F-4D97-AF65-F5344CB8AC3E}">
        <p14:creationId xmlns:p14="http://schemas.microsoft.com/office/powerpoint/2010/main" val="2718892090"/>
      </p:ext>
    </p:extLst>
  </p:cSld>
  <p:clrMapOvr>
    <a:masterClrMapping/>
  </p:clrMapOvr>
  <p:transition spd="slow">
    <p:split orient="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1F2BF6-8AE3-527B-F70E-A9FB76192149}"/>
              </a:ext>
            </a:extLst>
          </p:cNvPr>
          <p:cNvSpPr txBox="1"/>
          <p:nvPr/>
        </p:nvSpPr>
        <p:spPr>
          <a:xfrm>
            <a:off x="2284412" y="304800"/>
            <a:ext cx="8145178" cy="646331"/>
          </a:xfrm>
          <a:prstGeom prst="rect">
            <a:avLst/>
          </a:prstGeom>
          <a:noFill/>
        </p:spPr>
        <p:txBody>
          <a:bodyPr wrap="none" rtlCol="0">
            <a:spAutoFit/>
          </a:bodyPr>
          <a:lstStyle/>
          <a:p>
            <a:r>
              <a:rPr lang="en-US" sz="3600" b="1" dirty="0">
                <a:solidFill>
                  <a:schemeClr val="accent4">
                    <a:lumMod val="40000"/>
                    <a:lumOff val="60000"/>
                  </a:schemeClr>
                </a:solidFill>
                <a:latin typeface="Algerian" panose="04020705040A02060702" pitchFamily="82" charset="0"/>
              </a:rPr>
              <a:t>Accuracy and Precision of model</a:t>
            </a:r>
          </a:p>
        </p:txBody>
      </p:sp>
      <p:pic>
        <p:nvPicPr>
          <p:cNvPr id="5" name="Picture 4">
            <a:extLst>
              <a:ext uri="{FF2B5EF4-FFF2-40B4-BE49-F238E27FC236}">
                <a16:creationId xmlns:a16="http://schemas.microsoft.com/office/drawing/2014/main" id="{12F2B10B-CD2B-353F-09DD-84C68C9D6BCA}"/>
              </a:ext>
            </a:extLst>
          </p:cNvPr>
          <p:cNvPicPr>
            <a:picLocks noChangeAspect="1"/>
          </p:cNvPicPr>
          <p:nvPr/>
        </p:nvPicPr>
        <p:blipFill>
          <a:blip r:embed="rId2"/>
          <a:stretch>
            <a:fillRect/>
          </a:stretch>
        </p:blipFill>
        <p:spPr>
          <a:xfrm>
            <a:off x="651630" y="1532788"/>
            <a:ext cx="6781800" cy="4554424"/>
          </a:xfrm>
          <a:prstGeom prst="rect">
            <a:avLst/>
          </a:prstGeom>
        </p:spPr>
      </p:pic>
      <p:sp>
        <p:nvSpPr>
          <p:cNvPr id="7" name="Rectangle: Rounded Corners 6">
            <a:extLst>
              <a:ext uri="{FF2B5EF4-FFF2-40B4-BE49-F238E27FC236}">
                <a16:creationId xmlns:a16="http://schemas.microsoft.com/office/drawing/2014/main" id="{FC4AD899-6143-7822-74E0-67A973BF5034}"/>
              </a:ext>
            </a:extLst>
          </p:cNvPr>
          <p:cNvSpPr/>
          <p:nvPr/>
        </p:nvSpPr>
        <p:spPr>
          <a:xfrm>
            <a:off x="7694612" y="1219200"/>
            <a:ext cx="4114800" cy="5181600"/>
          </a:xfrm>
          <a:prstGeom prst="roundRect">
            <a:avLst/>
          </a:prstGeom>
          <a:solidFill>
            <a:schemeClr val="tx2">
              <a:lumMod val="2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latin typeface="Rockwell" panose="02060603020205020403" pitchFamily="18" charset="0"/>
            </a:endParaRPr>
          </a:p>
          <a:p>
            <a:r>
              <a:rPr lang="en-US" dirty="0">
                <a:latin typeface="Rockwell" panose="02060603020205020403" pitchFamily="18" charset="0"/>
              </a:rPr>
              <a:t>It can be seen from the following output that our model has </a:t>
            </a:r>
            <a:r>
              <a:rPr lang="en-US" b="1" dirty="0">
                <a:latin typeface="Rockwell" panose="02060603020205020403" pitchFamily="18" charset="0"/>
              </a:rPr>
              <a:t>80% </a:t>
            </a:r>
            <a:r>
              <a:rPr lang="en-US" dirty="0">
                <a:latin typeface="Rockwell" panose="02060603020205020403" pitchFamily="18" charset="0"/>
              </a:rPr>
              <a:t>precision when female does not have diabetes and have </a:t>
            </a:r>
            <a:r>
              <a:rPr lang="en-US" b="1" dirty="0">
                <a:latin typeface="Rockwell" panose="02060603020205020403" pitchFamily="18" charset="0"/>
              </a:rPr>
              <a:t>68% </a:t>
            </a:r>
            <a:r>
              <a:rPr lang="en-US" dirty="0">
                <a:latin typeface="Rockwell" panose="02060603020205020403" pitchFamily="18" charset="0"/>
              </a:rPr>
              <a:t>precision when the female has diabetes. Overall, our model has a </a:t>
            </a:r>
            <a:r>
              <a:rPr lang="en-US" b="1" dirty="0">
                <a:latin typeface="Rockwell" panose="02060603020205020403" pitchFamily="18" charset="0"/>
              </a:rPr>
              <a:t>76% </a:t>
            </a:r>
            <a:r>
              <a:rPr lang="en-US" dirty="0">
                <a:latin typeface="Rockwell" panose="02060603020205020403" pitchFamily="18" charset="0"/>
              </a:rPr>
              <a:t>precision to predict the outcome which is a </a:t>
            </a:r>
            <a:r>
              <a:rPr lang="en-US" b="1" dirty="0">
                <a:latin typeface="Rockwell" panose="02060603020205020403" pitchFamily="18" charset="0"/>
              </a:rPr>
              <a:t>moderately good fit</a:t>
            </a:r>
            <a:r>
              <a:rPr lang="en-US" dirty="0">
                <a:latin typeface="Rockwell" panose="02060603020205020403" pitchFamily="18" charset="0"/>
              </a:rPr>
              <a:t>. </a:t>
            </a:r>
          </a:p>
        </p:txBody>
      </p:sp>
      <p:sp>
        <p:nvSpPr>
          <p:cNvPr id="8" name="TextBox 7">
            <a:extLst>
              <a:ext uri="{FF2B5EF4-FFF2-40B4-BE49-F238E27FC236}">
                <a16:creationId xmlns:a16="http://schemas.microsoft.com/office/drawing/2014/main" id="{D9454C80-C5CC-7EAF-B81D-5E88CEF19B0C}"/>
              </a:ext>
            </a:extLst>
          </p:cNvPr>
          <p:cNvSpPr txBox="1"/>
          <p:nvPr/>
        </p:nvSpPr>
        <p:spPr>
          <a:xfrm>
            <a:off x="8216976" y="1676400"/>
            <a:ext cx="3070071" cy="523220"/>
          </a:xfrm>
          <a:prstGeom prst="rect">
            <a:avLst/>
          </a:prstGeom>
          <a:noFill/>
        </p:spPr>
        <p:txBody>
          <a:bodyPr wrap="none" rtlCol="0">
            <a:spAutoFit/>
          </a:bodyPr>
          <a:lstStyle/>
          <a:p>
            <a:r>
              <a:rPr lang="en-US" sz="2800" dirty="0">
                <a:latin typeface="Algerian" panose="04020705040A02060702" pitchFamily="82" charset="0"/>
              </a:rPr>
              <a:t>Interpretation</a:t>
            </a:r>
          </a:p>
        </p:txBody>
      </p:sp>
    </p:spTree>
    <p:extLst>
      <p:ext uri="{BB962C8B-B14F-4D97-AF65-F5344CB8AC3E}">
        <p14:creationId xmlns:p14="http://schemas.microsoft.com/office/powerpoint/2010/main" val="1808891742"/>
      </p:ext>
    </p:extLst>
  </p:cSld>
  <p:clrMapOvr>
    <a:masterClrMapping/>
  </p:clrMapOvr>
  <p:transition spd="slow">
    <p:split orient="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A5BC07-8124-0741-CA1A-C75CA36CFB4B}"/>
              </a:ext>
            </a:extLst>
          </p:cNvPr>
          <p:cNvPicPr>
            <a:picLocks noChangeAspect="1"/>
          </p:cNvPicPr>
          <p:nvPr/>
        </p:nvPicPr>
        <p:blipFill>
          <a:blip r:embed="rId3"/>
          <a:stretch>
            <a:fillRect/>
          </a:stretch>
        </p:blipFill>
        <p:spPr>
          <a:xfrm>
            <a:off x="6378804" y="1371600"/>
            <a:ext cx="5613488" cy="4668790"/>
          </a:xfrm>
          <a:prstGeom prst="rect">
            <a:avLst/>
          </a:prstGeom>
        </p:spPr>
      </p:pic>
      <p:sp>
        <p:nvSpPr>
          <p:cNvPr id="6" name="TextBox 5">
            <a:extLst>
              <a:ext uri="{FF2B5EF4-FFF2-40B4-BE49-F238E27FC236}">
                <a16:creationId xmlns:a16="http://schemas.microsoft.com/office/drawing/2014/main" id="{F7A2FBE3-FED9-A2FE-1BAD-B162303242B2}"/>
              </a:ext>
            </a:extLst>
          </p:cNvPr>
          <p:cNvSpPr txBox="1"/>
          <p:nvPr/>
        </p:nvSpPr>
        <p:spPr>
          <a:xfrm>
            <a:off x="1446212" y="304800"/>
            <a:ext cx="9929321" cy="646331"/>
          </a:xfrm>
          <a:prstGeom prst="rect">
            <a:avLst/>
          </a:prstGeom>
          <a:noFill/>
        </p:spPr>
        <p:txBody>
          <a:bodyPr wrap="none" rtlCol="0">
            <a:spAutoFit/>
          </a:bodyPr>
          <a:lstStyle/>
          <a:p>
            <a:r>
              <a:rPr lang="en-US" sz="3600" dirty="0">
                <a:solidFill>
                  <a:schemeClr val="accent5">
                    <a:lumMod val="60000"/>
                    <a:lumOff val="40000"/>
                  </a:schemeClr>
                </a:solidFill>
                <a:latin typeface="Algerian" panose="04020705040A02060702" pitchFamily="82" charset="0"/>
              </a:rPr>
              <a:t>Confusion matrix and precision of model</a:t>
            </a:r>
          </a:p>
        </p:txBody>
      </p:sp>
      <p:graphicFrame>
        <p:nvGraphicFramePr>
          <p:cNvPr id="7" name="Diagram 6">
            <a:extLst>
              <a:ext uri="{FF2B5EF4-FFF2-40B4-BE49-F238E27FC236}">
                <a16:creationId xmlns:a16="http://schemas.microsoft.com/office/drawing/2014/main" id="{2D7EC6CD-B2FC-5104-1431-26FB465F964F}"/>
              </a:ext>
            </a:extLst>
          </p:cNvPr>
          <p:cNvGraphicFramePr/>
          <p:nvPr>
            <p:extLst>
              <p:ext uri="{D42A27DB-BD31-4B8C-83A1-F6EECF244321}">
                <p14:modId xmlns:p14="http://schemas.microsoft.com/office/powerpoint/2010/main" val="1152980126"/>
              </p:ext>
            </p:extLst>
          </p:nvPr>
        </p:nvGraphicFramePr>
        <p:xfrm>
          <a:off x="179705" y="1371600"/>
          <a:ext cx="5957253"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59066146"/>
      </p:ext>
    </p:extLst>
  </p:cSld>
  <p:clrMapOvr>
    <a:masterClrMapping/>
  </p:clrMapOvr>
  <p:transition spd="slow">
    <p:split orient="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0CC82236-0915-8A30-4BF2-EF8B9BBC17DB}"/>
              </a:ext>
            </a:extLst>
          </p:cNvPr>
          <p:cNvSpPr/>
          <p:nvPr/>
        </p:nvSpPr>
        <p:spPr>
          <a:xfrm>
            <a:off x="836612" y="1828800"/>
            <a:ext cx="3352800" cy="4267200"/>
          </a:xfrm>
          <a:prstGeom prst="round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dirty="0">
                <a:latin typeface="Rockwell" panose="02060603020205020403" pitchFamily="18" charset="0"/>
              </a:rPr>
              <a:t>In our dataset, the pairs </a:t>
            </a:r>
            <a:r>
              <a:rPr lang="en-US" b="1" dirty="0">
                <a:latin typeface="Rockwell" panose="02060603020205020403" pitchFamily="18" charset="0"/>
              </a:rPr>
              <a:t>BMI &amp; Skin Thickness </a:t>
            </a:r>
            <a:r>
              <a:rPr lang="en-US" dirty="0">
                <a:latin typeface="Rockwell" panose="02060603020205020403" pitchFamily="18" charset="0"/>
              </a:rPr>
              <a:t>and </a:t>
            </a:r>
            <a:r>
              <a:rPr lang="en-US" b="1" dirty="0">
                <a:latin typeface="Rockwell" panose="02060603020205020403" pitchFamily="18" charset="0"/>
              </a:rPr>
              <a:t>Pregnancies &amp; Age </a:t>
            </a:r>
            <a:r>
              <a:rPr lang="en-US" dirty="0">
                <a:latin typeface="Rockwell" panose="02060603020205020403" pitchFamily="18" charset="0"/>
              </a:rPr>
              <a:t>have positive linear relationships. Another likely suspect is </a:t>
            </a:r>
            <a:r>
              <a:rPr lang="en-US" b="1" dirty="0">
                <a:latin typeface="Rockwell" panose="02060603020205020403" pitchFamily="18" charset="0"/>
              </a:rPr>
              <a:t>Glucose and Insulin</a:t>
            </a:r>
            <a:r>
              <a:rPr lang="en-US" dirty="0">
                <a:latin typeface="Rockwell" panose="02060603020205020403" pitchFamily="18" charset="0"/>
              </a:rPr>
              <a:t>. So, there is a statistically significant association between these pair of variables.</a:t>
            </a:r>
          </a:p>
        </p:txBody>
      </p:sp>
      <p:sp>
        <p:nvSpPr>
          <p:cNvPr id="9" name="Rectangle: Rounded Corners 8">
            <a:extLst>
              <a:ext uri="{FF2B5EF4-FFF2-40B4-BE49-F238E27FC236}">
                <a16:creationId xmlns:a16="http://schemas.microsoft.com/office/drawing/2014/main" id="{74034F1D-3A10-1B5C-875E-4F5ED9205B57}"/>
              </a:ext>
            </a:extLst>
          </p:cNvPr>
          <p:cNvSpPr/>
          <p:nvPr/>
        </p:nvSpPr>
        <p:spPr>
          <a:xfrm>
            <a:off x="8304212" y="1828800"/>
            <a:ext cx="3352800" cy="4267200"/>
          </a:xfrm>
          <a:prstGeom prst="roundRect">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r>
              <a:rPr lang="en-US" dirty="0">
                <a:latin typeface="Rockwell" panose="02060603020205020403" pitchFamily="18" charset="0"/>
              </a:rPr>
              <a:t>Finally we have a model with </a:t>
            </a:r>
            <a:r>
              <a:rPr lang="en-US" b="1" dirty="0">
                <a:latin typeface="Rockwell" panose="02060603020205020403" pitchFamily="18" charset="0"/>
              </a:rPr>
              <a:t>76.53% accuracy </a:t>
            </a:r>
            <a:r>
              <a:rPr lang="en-US" dirty="0">
                <a:latin typeface="Rockwell" panose="02060603020205020403" pitchFamily="18" charset="0"/>
              </a:rPr>
              <a:t>and </a:t>
            </a:r>
            <a:r>
              <a:rPr lang="en-US" b="1" dirty="0">
                <a:latin typeface="Rockwell" panose="02060603020205020403" pitchFamily="18" charset="0"/>
              </a:rPr>
              <a:t>23.46% error rate</a:t>
            </a:r>
            <a:r>
              <a:rPr lang="en-US" dirty="0">
                <a:latin typeface="Rockwell" panose="02060603020205020403" pitchFamily="18" charset="0"/>
              </a:rPr>
              <a:t>, which concludes that increase in the glucose level, </a:t>
            </a:r>
            <a:r>
              <a:rPr lang="en-US" b="1" dirty="0">
                <a:latin typeface="Rockwell" panose="02060603020205020403" pitchFamily="18" charset="0"/>
              </a:rPr>
              <a:t>greater number of pregnancies, low levels of blood pressure </a:t>
            </a:r>
            <a:r>
              <a:rPr lang="en-US" dirty="0">
                <a:latin typeface="Rockwell" panose="02060603020205020403" pitchFamily="18" charset="0"/>
              </a:rPr>
              <a:t>and the </a:t>
            </a:r>
            <a:r>
              <a:rPr lang="en-US" b="1" dirty="0">
                <a:latin typeface="Rockwell" panose="02060603020205020403" pitchFamily="18" charset="0"/>
              </a:rPr>
              <a:t>family history </a:t>
            </a:r>
            <a:r>
              <a:rPr lang="en-US" dirty="0">
                <a:latin typeface="Rockwell" panose="02060603020205020403" pitchFamily="18" charset="0"/>
              </a:rPr>
              <a:t>can increase the risk of diabetes in a female.</a:t>
            </a:r>
          </a:p>
        </p:txBody>
      </p:sp>
      <p:sp>
        <p:nvSpPr>
          <p:cNvPr id="10" name="Rectangle: Rounded Corners 9">
            <a:extLst>
              <a:ext uri="{FF2B5EF4-FFF2-40B4-BE49-F238E27FC236}">
                <a16:creationId xmlns:a16="http://schemas.microsoft.com/office/drawing/2014/main" id="{4FC9D7F3-06C8-178A-FD71-E6E8D588C1DC}"/>
              </a:ext>
            </a:extLst>
          </p:cNvPr>
          <p:cNvSpPr/>
          <p:nvPr/>
        </p:nvSpPr>
        <p:spPr>
          <a:xfrm>
            <a:off x="4570412" y="1828800"/>
            <a:ext cx="3352800" cy="4267200"/>
          </a:xfrm>
          <a:prstGeom prst="roundRect">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q"/>
            </a:pPr>
            <a:endParaRPr lang="en-US" dirty="0">
              <a:latin typeface="Rockwell" panose="02060603020205020403" pitchFamily="18" charset="0"/>
            </a:endParaRPr>
          </a:p>
          <a:p>
            <a:pPr marL="285750" indent="-285750">
              <a:buFont typeface="Wingdings" panose="05000000000000000000" pitchFamily="2" charset="2"/>
              <a:buChar char="q"/>
            </a:pPr>
            <a:r>
              <a:rPr lang="en-US" dirty="0">
                <a:latin typeface="Rockwell" panose="02060603020205020403" pitchFamily="18" charset="0"/>
              </a:rPr>
              <a:t>From the logistic regression model which have R-squared value </a:t>
            </a:r>
            <a:r>
              <a:rPr lang="en-US" b="1" dirty="0">
                <a:latin typeface="Rockwell" panose="02060603020205020403" pitchFamily="18" charset="0"/>
              </a:rPr>
              <a:t>57.4607%</a:t>
            </a:r>
            <a:r>
              <a:rPr lang="en-US" dirty="0">
                <a:latin typeface="Rockwell" panose="02060603020205020403" pitchFamily="18" charset="0"/>
              </a:rPr>
              <a:t> we conclude that out of 8 independent covariates in the dataset </a:t>
            </a:r>
            <a:r>
              <a:rPr lang="en-US" b="1" dirty="0">
                <a:latin typeface="Rockwell" panose="02060603020205020403" pitchFamily="18" charset="0"/>
              </a:rPr>
              <a:t>“Pregnancies”, “Glucose” and “Blood Pressure” </a:t>
            </a:r>
            <a:r>
              <a:rPr lang="en-US" dirty="0">
                <a:latin typeface="Rockwell" panose="02060603020205020403" pitchFamily="18" charset="0"/>
              </a:rPr>
              <a:t>are most significant factors in predicting the presence of diabetes in females. </a:t>
            </a:r>
          </a:p>
        </p:txBody>
      </p:sp>
      <p:sp>
        <p:nvSpPr>
          <p:cNvPr id="11" name="TextBox 10">
            <a:extLst>
              <a:ext uri="{FF2B5EF4-FFF2-40B4-BE49-F238E27FC236}">
                <a16:creationId xmlns:a16="http://schemas.microsoft.com/office/drawing/2014/main" id="{80DBBEE9-7D4C-30F6-3F74-D67C8665FDB4}"/>
              </a:ext>
            </a:extLst>
          </p:cNvPr>
          <p:cNvSpPr txBox="1"/>
          <p:nvPr/>
        </p:nvSpPr>
        <p:spPr>
          <a:xfrm>
            <a:off x="4701241" y="408057"/>
            <a:ext cx="3071675" cy="707886"/>
          </a:xfrm>
          <a:prstGeom prst="rect">
            <a:avLst/>
          </a:prstGeom>
          <a:noFill/>
        </p:spPr>
        <p:txBody>
          <a:bodyPr wrap="none" rtlCol="0">
            <a:spAutoFit/>
          </a:bodyPr>
          <a:lstStyle/>
          <a:p>
            <a:r>
              <a:rPr lang="en-US" sz="4000" b="1" dirty="0">
                <a:solidFill>
                  <a:schemeClr val="accent1">
                    <a:lumMod val="60000"/>
                    <a:lumOff val="40000"/>
                  </a:schemeClr>
                </a:solidFill>
                <a:latin typeface="Algerian" panose="04020705040A02060702" pitchFamily="82" charset="0"/>
              </a:rPr>
              <a:t>CONCLUSION</a:t>
            </a:r>
          </a:p>
        </p:txBody>
      </p:sp>
      <p:sp>
        <p:nvSpPr>
          <p:cNvPr id="14" name="Oval 13">
            <a:extLst>
              <a:ext uri="{FF2B5EF4-FFF2-40B4-BE49-F238E27FC236}">
                <a16:creationId xmlns:a16="http://schemas.microsoft.com/office/drawing/2014/main" id="{943783C9-1628-6BAD-9D48-677873808855}"/>
              </a:ext>
            </a:extLst>
          </p:cNvPr>
          <p:cNvSpPr/>
          <p:nvPr/>
        </p:nvSpPr>
        <p:spPr>
          <a:xfrm>
            <a:off x="2192972" y="1508760"/>
            <a:ext cx="640080" cy="640080"/>
          </a:xfrm>
          <a:prstGeom prst="ellipse">
            <a:avLst/>
          </a:prstGeom>
          <a:solidFill>
            <a:schemeClr val="bg2">
              <a:lumMod val="50000"/>
              <a:lumOff val="5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ckwell" panose="02060603020205020403" pitchFamily="18" charset="0"/>
              </a:rPr>
              <a:t>1</a:t>
            </a:r>
          </a:p>
        </p:txBody>
      </p:sp>
      <p:sp>
        <p:nvSpPr>
          <p:cNvPr id="15" name="Oval 14">
            <a:extLst>
              <a:ext uri="{FF2B5EF4-FFF2-40B4-BE49-F238E27FC236}">
                <a16:creationId xmlns:a16="http://schemas.microsoft.com/office/drawing/2014/main" id="{5B155DE1-D597-72E6-76B5-A6884AC3A992}"/>
              </a:ext>
            </a:extLst>
          </p:cNvPr>
          <p:cNvSpPr/>
          <p:nvPr/>
        </p:nvSpPr>
        <p:spPr>
          <a:xfrm>
            <a:off x="5917039" y="1508760"/>
            <a:ext cx="640080" cy="640080"/>
          </a:xfrm>
          <a:prstGeom prst="ellipse">
            <a:avLst/>
          </a:prstGeom>
          <a:solidFill>
            <a:schemeClr val="accent2">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ckwell" panose="02060603020205020403" pitchFamily="18" charset="0"/>
              </a:rPr>
              <a:t>2</a:t>
            </a:r>
          </a:p>
        </p:txBody>
      </p:sp>
      <p:sp>
        <p:nvSpPr>
          <p:cNvPr id="16" name="Oval 15">
            <a:extLst>
              <a:ext uri="{FF2B5EF4-FFF2-40B4-BE49-F238E27FC236}">
                <a16:creationId xmlns:a16="http://schemas.microsoft.com/office/drawing/2014/main" id="{B24FAD3C-4D79-DF35-1774-5B8FB3563DFC}"/>
              </a:ext>
            </a:extLst>
          </p:cNvPr>
          <p:cNvSpPr/>
          <p:nvPr/>
        </p:nvSpPr>
        <p:spPr>
          <a:xfrm>
            <a:off x="9641106" y="1508760"/>
            <a:ext cx="640080" cy="640080"/>
          </a:xfrm>
          <a:prstGeom prst="ellipse">
            <a:avLst/>
          </a:prstGeom>
          <a:solidFill>
            <a:schemeClr val="accent5">
              <a:lumMod val="60000"/>
              <a:lumOff val="40000"/>
            </a:scheme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Rockwell" panose="02060603020205020403" pitchFamily="18" charset="0"/>
              </a:rPr>
              <a:t>3</a:t>
            </a:r>
          </a:p>
        </p:txBody>
      </p:sp>
    </p:spTree>
    <p:extLst>
      <p:ext uri="{BB962C8B-B14F-4D97-AF65-F5344CB8AC3E}">
        <p14:creationId xmlns:p14="http://schemas.microsoft.com/office/powerpoint/2010/main" val="1021078852"/>
      </p:ext>
    </p:extLst>
  </p:cSld>
  <p:clrMapOvr>
    <a:masterClrMapping/>
  </p:clrMapOvr>
  <p:transition spd="slow">
    <p:split orient="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ED3AEA-CEB1-2B8E-182C-76BCCF8D1BF9}"/>
              </a:ext>
            </a:extLst>
          </p:cNvPr>
          <p:cNvSpPr txBox="1"/>
          <p:nvPr/>
        </p:nvSpPr>
        <p:spPr>
          <a:xfrm>
            <a:off x="4594642" y="533400"/>
            <a:ext cx="2999539" cy="707886"/>
          </a:xfrm>
          <a:prstGeom prst="rect">
            <a:avLst/>
          </a:prstGeom>
          <a:noFill/>
        </p:spPr>
        <p:txBody>
          <a:bodyPr wrap="none" rtlCol="0">
            <a:spAutoFit/>
          </a:bodyPr>
          <a:lstStyle/>
          <a:p>
            <a:r>
              <a:rPr lang="en-US" sz="4000" dirty="0">
                <a:solidFill>
                  <a:schemeClr val="accent5">
                    <a:lumMod val="60000"/>
                    <a:lumOff val="40000"/>
                  </a:schemeClr>
                </a:solidFill>
                <a:latin typeface="Algerian" panose="04020705040A02060702" pitchFamily="82" charset="0"/>
              </a:rPr>
              <a:t>REFERENCE</a:t>
            </a:r>
          </a:p>
        </p:txBody>
      </p:sp>
      <p:sp>
        <p:nvSpPr>
          <p:cNvPr id="5" name="TextBox 4">
            <a:extLst>
              <a:ext uri="{FF2B5EF4-FFF2-40B4-BE49-F238E27FC236}">
                <a16:creationId xmlns:a16="http://schemas.microsoft.com/office/drawing/2014/main" id="{CCC989D7-D114-E7CA-548B-8707F0C829C5}"/>
              </a:ext>
            </a:extLst>
          </p:cNvPr>
          <p:cNvSpPr txBox="1"/>
          <p:nvPr/>
        </p:nvSpPr>
        <p:spPr>
          <a:xfrm>
            <a:off x="836612" y="1981200"/>
            <a:ext cx="10896600" cy="3477875"/>
          </a:xfrm>
          <a:prstGeom prst="rect">
            <a:avLst/>
          </a:prstGeom>
          <a:noFill/>
        </p:spPr>
        <p:txBody>
          <a:bodyPr wrap="square" rtlCol="0">
            <a:spAutoFit/>
          </a:bodyPr>
          <a:lstStyle/>
          <a:p>
            <a:r>
              <a:rPr lang="en-US" sz="2000" dirty="0">
                <a:latin typeface="Rockwell" panose="02060603020205020403" pitchFamily="18" charset="0"/>
              </a:rPr>
              <a:t>Books:</a:t>
            </a:r>
          </a:p>
          <a:p>
            <a:pPr marL="342900" indent="-342900">
              <a:buFont typeface="Wingdings" panose="05000000000000000000" pitchFamily="2" charset="2"/>
              <a:buChar char="q"/>
            </a:pPr>
            <a:r>
              <a:rPr lang="en-US" sz="2000" dirty="0">
                <a:latin typeface="Rockwell" panose="02060603020205020403" pitchFamily="18" charset="0"/>
              </a:rPr>
              <a:t>  The Fundamentals of Statistics (Vol-I and Vol-II) – A.M. Goon, M.K. Gupta and B Dasgupta</a:t>
            </a:r>
          </a:p>
          <a:p>
            <a:pPr marL="342900" indent="-342900">
              <a:buFont typeface="Wingdings" panose="05000000000000000000" pitchFamily="2" charset="2"/>
              <a:buChar char="q"/>
            </a:pPr>
            <a:r>
              <a:rPr lang="en-US" sz="2000" dirty="0">
                <a:latin typeface="Rockwell" panose="02060603020205020403" pitchFamily="18" charset="0"/>
              </a:rPr>
              <a:t>  The Fundamentals of Applied Statistics – Gupta and Kapoor </a:t>
            </a:r>
          </a:p>
          <a:p>
            <a:endParaRPr lang="en-US" sz="2000" dirty="0">
              <a:latin typeface="Rockwell" panose="02060603020205020403" pitchFamily="18" charset="0"/>
            </a:endParaRPr>
          </a:p>
          <a:p>
            <a:r>
              <a:rPr lang="en-US" sz="2000" dirty="0">
                <a:latin typeface="Rockwell" panose="02060603020205020403" pitchFamily="18" charset="0"/>
              </a:rPr>
              <a:t>Websites:</a:t>
            </a:r>
          </a:p>
          <a:p>
            <a:pPr marL="342900" indent="-342900">
              <a:buFont typeface="Wingdings" panose="05000000000000000000" pitchFamily="2" charset="2"/>
              <a:buChar char="q"/>
            </a:pPr>
            <a:r>
              <a:rPr lang="en-US" sz="2000" dirty="0">
                <a:latin typeface="Rockwell" panose="02060603020205020403" pitchFamily="18" charset="0"/>
              </a:rPr>
              <a:t>  https://www.kaggle.com/datasets/uciml/pima-indiansdiabetes-database </a:t>
            </a:r>
          </a:p>
          <a:p>
            <a:pPr marL="342900" indent="-342900">
              <a:buFont typeface="Wingdings" panose="05000000000000000000" pitchFamily="2" charset="2"/>
              <a:buChar char="q"/>
            </a:pPr>
            <a:r>
              <a:rPr lang="en-US" sz="2000" dirty="0">
                <a:latin typeface="Rockwell" panose="02060603020205020403" pitchFamily="18" charset="0"/>
              </a:rPr>
              <a:t> </a:t>
            </a:r>
            <a:r>
              <a:rPr lang="en-US" sz="2000" dirty="0">
                <a:latin typeface="Rockwell" panose="02060603020205020403" pitchFamily="18" charset="0"/>
                <a:hlinkClick r:id="rId2">
                  <a:extLst>
                    <a:ext uri="{A12FA001-AC4F-418D-AE19-62706E023703}">
                      <ahyp:hlinkClr xmlns:ahyp="http://schemas.microsoft.com/office/drawing/2018/hyperlinkcolor" val="tx"/>
                    </a:ext>
                  </a:extLst>
                </a:hlinkClick>
              </a:rPr>
              <a:t>https://www.geeksforgeeks.org/</a:t>
            </a:r>
            <a:endParaRPr lang="en-US" sz="2000" dirty="0">
              <a:latin typeface="Rockwell" panose="02060603020205020403" pitchFamily="18" charset="0"/>
            </a:endParaRPr>
          </a:p>
          <a:p>
            <a:pPr marL="342900" indent="-342900">
              <a:buFont typeface="Wingdings" panose="05000000000000000000" pitchFamily="2" charset="2"/>
              <a:buChar char="q"/>
            </a:pPr>
            <a:r>
              <a:rPr lang="en-US" sz="2000" dirty="0">
                <a:latin typeface="Rockwell" panose="02060603020205020403" pitchFamily="18" charset="0"/>
              </a:rPr>
              <a:t>  </a:t>
            </a:r>
            <a:r>
              <a:rPr lang="en-US" sz="2000" dirty="0">
                <a:latin typeface="Rockwell" panose="02060603020205020403" pitchFamily="18" charset="0"/>
                <a:hlinkClick r:id="rId3">
                  <a:extLst>
                    <a:ext uri="{A12FA001-AC4F-418D-AE19-62706E023703}">
                      <ahyp:hlinkClr xmlns:ahyp="http://schemas.microsoft.com/office/drawing/2018/hyperlinkcolor" val="tx"/>
                    </a:ext>
                  </a:extLst>
                </a:hlinkClick>
              </a:rPr>
              <a:t>https://www150.statcan.gc.ca/n1/edu/powerpouvoir/ch9/histo/5214822-eng.htm</a:t>
            </a:r>
            <a:endParaRPr lang="en-US" sz="2000" dirty="0">
              <a:latin typeface="Rockwell" panose="02060603020205020403" pitchFamily="18" charset="0"/>
            </a:endParaRPr>
          </a:p>
          <a:p>
            <a:pPr marL="342900" indent="-342900">
              <a:buFont typeface="Wingdings" panose="05000000000000000000" pitchFamily="2" charset="2"/>
              <a:buChar char="q"/>
            </a:pPr>
            <a:r>
              <a:rPr lang="en-US" sz="2000" dirty="0">
                <a:latin typeface="Rockwell" panose="02060603020205020403" pitchFamily="18" charset="0"/>
              </a:rPr>
              <a:t>  </a:t>
            </a:r>
            <a:r>
              <a:rPr lang="en-US" sz="2000" dirty="0">
                <a:latin typeface="Rockwell" panose="02060603020205020403" pitchFamily="18" charset="0"/>
                <a:hlinkClick r:id="rId4">
                  <a:extLst>
                    <a:ext uri="{A12FA001-AC4F-418D-AE19-62706E023703}">
                      <ahyp:hlinkClr xmlns:ahyp="http://schemas.microsoft.com/office/drawing/2018/hyperlinkcolor" val="tx"/>
                    </a:ext>
                  </a:extLst>
                </a:hlinkClick>
              </a:rPr>
              <a:t>https://www.statology.org</a:t>
            </a:r>
            <a:endParaRPr lang="en-US" sz="2000" dirty="0">
              <a:latin typeface="Rockwell" panose="02060603020205020403" pitchFamily="18" charset="0"/>
            </a:endParaRPr>
          </a:p>
          <a:p>
            <a:pPr marL="342900" indent="-342900">
              <a:buFont typeface="Wingdings" panose="05000000000000000000" pitchFamily="2" charset="2"/>
              <a:buChar char="q"/>
            </a:pPr>
            <a:r>
              <a:rPr lang="en-US" sz="2000" dirty="0">
                <a:latin typeface="Rockwell" panose="02060603020205020403" pitchFamily="18" charset="0"/>
              </a:rPr>
              <a:t>  </a:t>
            </a:r>
            <a:r>
              <a:rPr lang="en-US" sz="2000" dirty="0">
                <a:latin typeface="Rockwell" panose="02060603020205020403" pitchFamily="18" charset="0"/>
                <a:hlinkClick r:id="rId5">
                  <a:extLst>
                    <a:ext uri="{A12FA001-AC4F-418D-AE19-62706E023703}">
                      <ahyp:hlinkClr xmlns:ahyp="http://schemas.microsoft.com/office/drawing/2018/hyperlinkcolor" val="tx"/>
                    </a:ext>
                  </a:extLst>
                </a:hlinkClick>
              </a:rPr>
              <a:t>https://docs.scipy.org/doc/scipy/reference/generated/s cipy.stats.shapiro.html</a:t>
            </a:r>
            <a:endParaRPr lang="en-US" sz="2000" dirty="0">
              <a:latin typeface="Rockwell" panose="02060603020205020403" pitchFamily="18" charset="0"/>
            </a:endParaRPr>
          </a:p>
          <a:p>
            <a:pPr marL="342900" indent="-342900">
              <a:buFont typeface="Wingdings" panose="05000000000000000000" pitchFamily="2" charset="2"/>
              <a:buChar char="q"/>
            </a:pPr>
            <a:r>
              <a:rPr lang="en-US" sz="2000" dirty="0">
                <a:latin typeface="Rockwell" panose="02060603020205020403" pitchFamily="18" charset="0"/>
              </a:rPr>
              <a:t>  https://statisticsglobe.com</a:t>
            </a:r>
          </a:p>
        </p:txBody>
      </p:sp>
    </p:spTree>
    <p:extLst>
      <p:ext uri="{BB962C8B-B14F-4D97-AF65-F5344CB8AC3E}">
        <p14:creationId xmlns:p14="http://schemas.microsoft.com/office/powerpoint/2010/main" val="883729798"/>
      </p:ext>
    </p:extLst>
  </p:cSld>
  <p:clrMapOvr>
    <a:masterClrMapping/>
  </p:clrMapOvr>
  <p:transition spd="slow">
    <p:split orient="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140993-128F-E7B2-C3E8-65F301138494}"/>
              </a:ext>
            </a:extLst>
          </p:cNvPr>
          <p:cNvPicPr>
            <a:picLocks noChangeAspect="1"/>
          </p:cNvPicPr>
          <p:nvPr/>
        </p:nvPicPr>
        <p:blipFill>
          <a:blip r:embed="rId3"/>
          <a:stretch>
            <a:fillRect/>
          </a:stretch>
        </p:blipFill>
        <p:spPr>
          <a:xfrm>
            <a:off x="-153988" y="0"/>
            <a:ext cx="12342813" cy="7315200"/>
          </a:xfrm>
          <a:prstGeom prst="rect">
            <a:avLst/>
          </a:prstGeom>
        </p:spPr>
      </p:pic>
    </p:spTree>
    <p:extLst>
      <p:ext uri="{BB962C8B-B14F-4D97-AF65-F5344CB8AC3E}">
        <p14:creationId xmlns:p14="http://schemas.microsoft.com/office/powerpoint/2010/main" val="3518083696"/>
      </p:ext>
    </p:extLst>
  </p:cSld>
  <p:clrMapOvr>
    <a:masterClrMapping/>
  </p:clrMapOvr>
  <p:transition spd="slow">
    <p:split orient="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1212" y="-304800"/>
            <a:ext cx="9144001" cy="1371600"/>
          </a:xfrm>
        </p:spPr>
        <p:txBody>
          <a:bodyPr/>
          <a:lstStyle/>
          <a:p>
            <a:r>
              <a:rPr lang="en-US" dirty="0">
                <a:solidFill>
                  <a:schemeClr val="accent2">
                    <a:lumMod val="40000"/>
                    <a:lumOff val="60000"/>
                  </a:schemeClr>
                </a:solidFill>
                <a:latin typeface="Algerian" panose="04020705040A02060702" pitchFamily="82" charset="0"/>
              </a:rPr>
              <a:t>What is Diabetes?</a:t>
            </a:r>
          </a:p>
        </p:txBody>
      </p:sp>
      <p:sp>
        <p:nvSpPr>
          <p:cNvPr id="8" name="TextBox 7">
            <a:extLst>
              <a:ext uri="{FF2B5EF4-FFF2-40B4-BE49-F238E27FC236}">
                <a16:creationId xmlns:a16="http://schemas.microsoft.com/office/drawing/2014/main" id="{F90FB7A2-5E70-A2C3-CC6A-4618D5AB47D3}"/>
              </a:ext>
            </a:extLst>
          </p:cNvPr>
          <p:cNvSpPr txBox="1"/>
          <p:nvPr/>
        </p:nvSpPr>
        <p:spPr>
          <a:xfrm>
            <a:off x="987424" y="1446193"/>
            <a:ext cx="10134600" cy="923330"/>
          </a:xfrm>
          <a:prstGeom prst="rect">
            <a:avLst/>
          </a:prstGeom>
          <a:noFill/>
        </p:spPr>
        <p:txBody>
          <a:bodyPr wrap="square" rtlCol="0">
            <a:spAutoFit/>
          </a:bodyPr>
          <a:lstStyle/>
          <a:p>
            <a:r>
              <a:rPr lang="en-US" dirty="0">
                <a:latin typeface="Rockwell" panose="02060603020205020403" pitchFamily="18" charset="0"/>
              </a:rPr>
              <a:t>Diabetes is a serious disease. It happens when our body doesn’t make enough insulin or can’t use it well. This causes high levels of glucose(blood sugar) to build up in the blood. As a result, our body doesn’t work like it should.</a:t>
            </a:r>
          </a:p>
        </p:txBody>
      </p:sp>
      <p:sp>
        <p:nvSpPr>
          <p:cNvPr id="10" name="TextBox 9">
            <a:extLst>
              <a:ext uri="{FF2B5EF4-FFF2-40B4-BE49-F238E27FC236}">
                <a16:creationId xmlns:a16="http://schemas.microsoft.com/office/drawing/2014/main" id="{49CA5FD8-4B12-E42A-098E-BCFA5DA12836}"/>
              </a:ext>
            </a:extLst>
          </p:cNvPr>
          <p:cNvSpPr txBox="1"/>
          <p:nvPr/>
        </p:nvSpPr>
        <p:spPr>
          <a:xfrm>
            <a:off x="987424" y="2393029"/>
            <a:ext cx="6097588" cy="523220"/>
          </a:xfrm>
          <a:prstGeom prst="rect">
            <a:avLst/>
          </a:prstGeom>
          <a:noFill/>
        </p:spPr>
        <p:txBody>
          <a:bodyPr wrap="square" rtlCol="0">
            <a:spAutoFit/>
          </a:bodyPr>
          <a:lstStyle/>
          <a:p>
            <a:pPr marL="285750" indent="-285750">
              <a:buFont typeface="Wingdings" panose="05000000000000000000" pitchFamily="2" charset="2"/>
              <a:buChar char="q"/>
            </a:pPr>
            <a:r>
              <a:rPr lang="en-US" sz="2800" b="1" dirty="0">
                <a:solidFill>
                  <a:schemeClr val="tx2">
                    <a:lumMod val="75000"/>
                  </a:schemeClr>
                </a:solidFill>
                <a:latin typeface="Rockwell" panose="02060603020205020403" pitchFamily="18" charset="0"/>
              </a:rPr>
              <a:t> What happens in our body?</a:t>
            </a:r>
          </a:p>
        </p:txBody>
      </p:sp>
      <p:sp>
        <p:nvSpPr>
          <p:cNvPr id="11" name="Rectangle: Rounded Corners 10">
            <a:extLst>
              <a:ext uri="{FF2B5EF4-FFF2-40B4-BE49-F238E27FC236}">
                <a16:creationId xmlns:a16="http://schemas.microsoft.com/office/drawing/2014/main" id="{69BD8045-04CB-3A4E-9377-B27C9A4F2EE0}"/>
              </a:ext>
            </a:extLst>
          </p:cNvPr>
          <p:cNvSpPr/>
          <p:nvPr/>
        </p:nvSpPr>
        <p:spPr>
          <a:xfrm>
            <a:off x="817561" y="3260432"/>
            <a:ext cx="4802187" cy="809712"/>
          </a:xfrm>
          <a:prstGeom prst="roundRect">
            <a:avLst>
              <a:gd name="adj" fmla="val 50000"/>
            </a:avLst>
          </a:prstGeom>
          <a:solidFill>
            <a:schemeClr val="tx2">
              <a:lumMod val="75000"/>
            </a:schemeClr>
          </a:solidFill>
          <a:ln>
            <a:noFill/>
          </a:ln>
          <a:effectLst>
            <a:glow rad="1016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ckwell" panose="02060603020205020403" pitchFamily="18" charset="0"/>
              </a:rPr>
              <a:t>The food we eat is digested in our stomach. Here it is turned into glucose, or blood sugar </a:t>
            </a:r>
          </a:p>
        </p:txBody>
      </p:sp>
      <p:sp>
        <p:nvSpPr>
          <p:cNvPr id="13" name="Rectangle: Rounded Corners 12">
            <a:extLst>
              <a:ext uri="{FF2B5EF4-FFF2-40B4-BE49-F238E27FC236}">
                <a16:creationId xmlns:a16="http://schemas.microsoft.com/office/drawing/2014/main" id="{C61F207F-E121-A4FB-D08A-E0BF371C50F5}"/>
              </a:ext>
            </a:extLst>
          </p:cNvPr>
          <p:cNvSpPr/>
          <p:nvPr/>
        </p:nvSpPr>
        <p:spPr>
          <a:xfrm>
            <a:off x="817560" y="4512941"/>
            <a:ext cx="4802187" cy="753070"/>
          </a:xfrm>
          <a:prstGeom prst="roundRect">
            <a:avLst>
              <a:gd name="adj" fmla="val 50000"/>
            </a:avLst>
          </a:prstGeom>
          <a:solidFill>
            <a:schemeClr val="accent2">
              <a:lumMod val="60000"/>
              <a:lumOff val="40000"/>
            </a:schemeClr>
          </a:solidFill>
          <a:ln>
            <a:noFill/>
          </a:ln>
          <a:effectLst>
            <a:glow rad="1016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2"/>
                </a:solidFill>
                <a:latin typeface="Rockwell" panose="02060603020205020403" pitchFamily="18" charset="0"/>
              </a:rPr>
              <a:t>Blood takes glucose to our cell</a:t>
            </a:r>
          </a:p>
        </p:txBody>
      </p:sp>
      <p:sp>
        <p:nvSpPr>
          <p:cNvPr id="5" name="Rectangle: Rounded Corners 4">
            <a:extLst>
              <a:ext uri="{FF2B5EF4-FFF2-40B4-BE49-F238E27FC236}">
                <a16:creationId xmlns:a16="http://schemas.microsoft.com/office/drawing/2014/main" id="{47D0B5AD-BB75-6A56-D760-E0FE0CF42403}"/>
              </a:ext>
            </a:extLst>
          </p:cNvPr>
          <p:cNvSpPr/>
          <p:nvPr/>
        </p:nvSpPr>
        <p:spPr>
          <a:xfrm>
            <a:off x="3579813" y="5638800"/>
            <a:ext cx="5029198" cy="923330"/>
          </a:xfrm>
          <a:prstGeom prst="roundRect">
            <a:avLst>
              <a:gd name="adj" fmla="val 50000"/>
            </a:avLst>
          </a:prstGeom>
          <a:solidFill>
            <a:schemeClr val="accent5">
              <a:lumMod val="75000"/>
            </a:schemeClr>
          </a:solidFill>
          <a:ln>
            <a:noFill/>
          </a:ln>
          <a:effectLst>
            <a:glow rad="101600">
              <a:schemeClr val="accent5">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ckwell" panose="02060603020205020403" pitchFamily="18" charset="0"/>
              </a:rPr>
              <a:t>Glucose must enter into our cells so that we can have energy. Glucose needs the help of insulin to do this</a:t>
            </a:r>
          </a:p>
        </p:txBody>
      </p:sp>
      <p:sp>
        <p:nvSpPr>
          <p:cNvPr id="6" name="Rectangle: Rounded Corners 5">
            <a:extLst>
              <a:ext uri="{FF2B5EF4-FFF2-40B4-BE49-F238E27FC236}">
                <a16:creationId xmlns:a16="http://schemas.microsoft.com/office/drawing/2014/main" id="{069D087D-C7C1-A109-D2D6-E8CD21CFD855}"/>
              </a:ext>
            </a:extLst>
          </p:cNvPr>
          <p:cNvSpPr/>
          <p:nvPr/>
        </p:nvSpPr>
        <p:spPr>
          <a:xfrm>
            <a:off x="6418264" y="4488477"/>
            <a:ext cx="4953000" cy="861534"/>
          </a:xfrm>
          <a:prstGeom prst="roundRect">
            <a:avLst>
              <a:gd name="adj" fmla="val 50000"/>
            </a:avLst>
          </a:prstGeom>
          <a:solidFill>
            <a:schemeClr val="accent4">
              <a:lumMod val="60000"/>
              <a:lumOff val="40000"/>
            </a:schemeClr>
          </a:solidFill>
          <a:ln>
            <a:noFill/>
          </a:ln>
          <a:effectLst>
            <a:glow rad="1016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ckwell" panose="02060603020205020403" pitchFamily="18" charset="0"/>
              </a:rPr>
              <a:t>Glucose can’t enter into our cells if our body doesn’t make enough insulin, means glucose will build up in our blood .</a:t>
            </a:r>
          </a:p>
        </p:txBody>
      </p:sp>
      <p:sp>
        <p:nvSpPr>
          <p:cNvPr id="7" name="Rectangle: Rounded Corners 6">
            <a:extLst>
              <a:ext uri="{FF2B5EF4-FFF2-40B4-BE49-F238E27FC236}">
                <a16:creationId xmlns:a16="http://schemas.microsoft.com/office/drawing/2014/main" id="{5936A0DD-20A1-AF17-1D2D-8669310F285B}"/>
              </a:ext>
            </a:extLst>
          </p:cNvPr>
          <p:cNvSpPr/>
          <p:nvPr/>
        </p:nvSpPr>
        <p:spPr>
          <a:xfrm>
            <a:off x="6418264" y="3208610"/>
            <a:ext cx="4953000" cy="861534"/>
          </a:xfrm>
          <a:prstGeom prst="roundRect">
            <a:avLst>
              <a:gd name="adj" fmla="val 50000"/>
            </a:avLst>
          </a:prstGeom>
          <a:solidFill>
            <a:schemeClr val="accent3">
              <a:lumMod val="40000"/>
              <a:lumOff val="60000"/>
            </a:schemeClr>
          </a:solidFill>
          <a:ln>
            <a:noFill/>
          </a:ln>
          <a:effectLst>
            <a:glow rad="101600">
              <a:schemeClr val="accent5">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ckwell" panose="02060603020205020403" pitchFamily="18" charset="0"/>
              </a:rPr>
              <a:t>If one has high levels of glucose in our body, means he/she have prediabetes or diabetes</a:t>
            </a:r>
            <a:r>
              <a:rPr lang="en-US" dirty="0">
                <a:latin typeface="Rockwell" panose="02060603020205020403" pitchFamily="18" charset="0"/>
              </a:rPr>
              <a:t>.</a:t>
            </a:r>
          </a:p>
        </p:txBody>
      </p:sp>
      <p:sp>
        <p:nvSpPr>
          <p:cNvPr id="9" name="Arrow: Curved Right 8">
            <a:extLst>
              <a:ext uri="{FF2B5EF4-FFF2-40B4-BE49-F238E27FC236}">
                <a16:creationId xmlns:a16="http://schemas.microsoft.com/office/drawing/2014/main" id="{B0FEE482-B125-7B26-92CA-EACE72D1EE93}"/>
              </a:ext>
            </a:extLst>
          </p:cNvPr>
          <p:cNvSpPr/>
          <p:nvPr/>
        </p:nvSpPr>
        <p:spPr>
          <a:xfrm rot="21419060">
            <a:off x="80561" y="3660706"/>
            <a:ext cx="657226" cy="1384328"/>
          </a:xfrm>
          <a:prstGeom prst="curvedRight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Arrow: Bent-Up 15">
            <a:extLst>
              <a:ext uri="{FF2B5EF4-FFF2-40B4-BE49-F238E27FC236}">
                <a16:creationId xmlns:a16="http://schemas.microsoft.com/office/drawing/2014/main" id="{0E0CE35D-3DFE-FE09-1B4B-5FB9C678D009}"/>
              </a:ext>
            </a:extLst>
          </p:cNvPr>
          <p:cNvSpPr/>
          <p:nvPr/>
        </p:nvSpPr>
        <p:spPr>
          <a:xfrm rot="5400000">
            <a:off x="2347969" y="5476833"/>
            <a:ext cx="914400" cy="923329"/>
          </a:xfrm>
          <a:prstGeom prst="bentUpArrow">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Bent-Up 16">
            <a:extLst>
              <a:ext uri="{FF2B5EF4-FFF2-40B4-BE49-F238E27FC236}">
                <a16:creationId xmlns:a16="http://schemas.microsoft.com/office/drawing/2014/main" id="{AB87BF5A-B9DF-17E6-74A0-30BA9B3709F2}"/>
              </a:ext>
            </a:extLst>
          </p:cNvPr>
          <p:cNvSpPr/>
          <p:nvPr/>
        </p:nvSpPr>
        <p:spPr>
          <a:xfrm>
            <a:off x="8921990" y="5481297"/>
            <a:ext cx="923330" cy="861534"/>
          </a:xfrm>
          <a:prstGeom prst="ben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Curved Right 17">
            <a:extLst>
              <a:ext uri="{FF2B5EF4-FFF2-40B4-BE49-F238E27FC236}">
                <a16:creationId xmlns:a16="http://schemas.microsoft.com/office/drawing/2014/main" id="{BCE4B666-B0ED-5001-8295-6EEE26731226}"/>
              </a:ext>
            </a:extLst>
          </p:cNvPr>
          <p:cNvSpPr/>
          <p:nvPr/>
        </p:nvSpPr>
        <p:spPr>
          <a:xfrm rot="10648666">
            <a:off x="11469668" y="3563635"/>
            <a:ext cx="657227" cy="1371600"/>
          </a:xfrm>
          <a:prstGeom prst="curv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4206988261"/>
      </p:ext>
    </p:extLst>
  </p:cSld>
  <p:clrMapOvr>
    <a:masterClrMapping/>
  </p:clrMapOvr>
  <p:transition spd="slow">
    <p:split orient="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3351212" y="152894"/>
            <a:ext cx="5867400" cy="762000"/>
          </a:xfrm>
        </p:spPr>
        <p:txBody>
          <a:bodyPr>
            <a:noAutofit/>
          </a:bodyPr>
          <a:lstStyle/>
          <a:p>
            <a:r>
              <a:rPr lang="en-US" sz="4000" b="1" dirty="0">
                <a:latin typeface="Algerian" panose="04020705040A02060702" pitchFamily="82" charset="0"/>
              </a:rPr>
              <a:t>TYPES OF DIABETES</a:t>
            </a:r>
          </a:p>
        </p:txBody>
      </p:sp>
      <p:sp>
        <p:nvSpPr>
          <p:cNvPr id="5" name="Rectangle: Rounded Corners 4">
            <a:extLst>
              <a:ext uri="{FF2B5EF4-FFF2-40B4-BE49-F238E27FC236}">
                <a16:creationId xmlns:a16="http://schemas.microsoft.com/office/drawing/2014/main" id="{400EF305-4369-7FBC-BEC9-33F1E227B988}"/>
              </a:ext>
            </a:extLst>
          </p:cNvPr>
          <p:cNvSpPr/>
          <p:nvPr/>
        </p:nvSpPr>
        <p:spPr>
          <a:xfrm>
            <a:off x="636405" y="2241030"/>
            <a:ext cx="2971800" cy="4114800"/>
          </a:xfrm>
          <a:prstGeom prst="roundRect">
            <a:avLst/>
          </a:prstGeom>
          <a:solidFill>
            <a:schemeClr val="accent5">
              <a:lumMod val="60000"/>
              <a:lumOff val="40000"/>
            </a:schemeClr>
          </a:solidFill>
          <a:ln>
            <a:noFill/>
          </a:ln>
          <a:effectLst>
            <a:glow rad="228600">
              <a:schemeClr val="accent5">
                <a:satMod val="175000"/>
                <a:alpha val="4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BAD3E33B-8C14-BE19-E16E-DDAF5540202A}"/>
              </a:ext>
            </a:extLst>
          </p:cNvPr>
          <p:cNvSpPr/>
          <p:nvPr/>
        </p:nvSpPr>
        <p:spPr>
          <a:xfrm>
            <a:off x="4608511" y="2234461"/>
            <a:ext cx="2971800" cy="4114800"/>
          </a:xfrm>
          <a:prstGeom prst="roundRect">
            <a:avLst/>
          </a:prstGeom>
          <a:solidFill>
            <a:schemeClr val="tx2">
              <a:lumMod val="50000"/>
            </a:schemeClr>
          </a:solidFill>
          <a:ln>
            <a:noFill/>
          </a:ln>
          <a:effectLst>
            <a:glow rad="228600">
              <a:schemeClr val="accent1">
                <a:satMod val="175000"/>
                <a:alpha val="4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502355B-9982-B8AF-61A7-CC1B014B2907}"/>
              </a:ext>
            </a:extLst>
          </p:cNvPr>
          <p:cNvSpPr/>
          <p:nvPr/>
        </p:nvSpPr>
        <p:spPr>
          <a:xfrm>
            <a:off x="8609012" y="2241030"/>
            <a:ext cx="2971800" cy="4114800"/>
          </a:xfrm>
          <a:prstGeom prst="roundRect">
            <a:avLst/>
          </a:prstGeom>
          <a:solidFill>
            <a:srgbClr val="92D050"/>
          </a:solidFill>
          <a:ln>
            <a:noFill/>
          </a:ln>
          <a:effectLst>
            <a:glow rad="228600">
              <a:schemeClr val="accent2">
                <a:satMod val="175000"/>
                <a:alpha val="4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34FBD70-BE8C-CC46-942A-3DC35D3D4270}"/>
              </a:ext>
            </a:extLst>
          </p:cNvPr>
          <p:cNvSpPr/>
          <p:nvPr/>
        </p:nvSpPr>
        <p:spPr>
          <a:xfrm>
            <a:off x="776176" y="2447596"/>
            <a:ext cx="2729004" cy="676604"/>
          </a:xfrm>
          <a:prstGeom prst="roundRect">
            <a:avLst>
              <a:gd name="adj" fmla="val 50000"/>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Rockwell" panose="02060603020205020403" pitchFamily="18" charset="0"/>
              </a:rPr>
              <a:t>TYPE 1 DIABETES</a:t>
            </a:r>
          </a:p>
        </p:txBody>
      </p:sp>
      <p:sp>
        <p:nvSpPr>
          <p:cNvPr id="15" name="TextBox 14">
            <a:extLst>
              <a:ext uri="{FF2B5EF4-FFF2-40B4-BE49-F238E27FC236}">
                <a16:creationId xmlns:a16="http://schemas.microsoft.com/office/drawing/2014/main" id="{1F4D740F-C1FD-970C-BE59-81BCF533C39B}"/>
              </a:ext>
            </a:extLst>
          </p:cNvPr>
          <p:cNvSpPr txBox="1"/>
          <p:nvPr/>
        </p:nvSpPr>
        <p:spPr>
          <a:xfrm>
            <a:off x="776176" y="3124200"/>
            <a:ext cx="2798105" cy="3139321"/>
          </a:xfrm>
          <a:prstGeom prst="rect">
            <a:avLst/>
          </a:prstGeom>
          <a:noFill/>
        </p:spPr>
        <p:txBody>
          <a:bodyPr wrap="square" rtlCol="0">
            <a:spAutoFit/>
          </a:bodyPr>
          <a:lstStyle/>
          <a:p>
            <a:pPr algn="ctr"/>
            <a:r>
              <a:rPr lang="en-US" dirty="0">
                <a:solidFill>
                  <a:schemeClr val="bg1"/>
                </a:solidFill>
                <a:latin typeface="Rockwell" panose="02060603020205020403" pitchFamily="18" charset="0"/>
              </a:rPr>
              <a:t>In this type, the pancreas produces little or no insulin. In the absence of Insulin, blood sugars can become very high, resulting in </a:t>
            </a:r>
            <a:r>
              <a:rPr lang="en-US" b="1" dirty="0">
                <a:solidFill>
                  <a:schemeClr val="bg1"/>
                </a:solidFill>
                <a:latin typeface="Rockwell" panose="02060603020205020403" pitchFamily="18" charset="0"/>
              </a:rPr>
              <a:t>vomiting, dehydration and acidotic blood. </a:t>
            </a:r>
            <a:r>
              <a:rPr lang="en-US" dirty="0">
                <a:solidFill>
                  <a:schemeClr val="bg1"/>
                </a:solidFill>
                <a:latin typeface="Rockwell" panose="02060603020205020403" pitchFamily="18" charset="0"/>
              </a:rPr>
              <a:t>The treatment for this type of diabetes is Insulin.</a:t>
            </a:r>
          </a:p>
          <a:p>
            <a:endParaRPr lang="en-US" dirty="0"/>
          </a:p>
        </p:txBody>
      </p:sp>
      <p:sp>
        <p:nvSpPr>
          <p:cNvPr id="16" name="Rectangle: Rounded Corners 15">
            <a:extLst>
              <a:ext uri="{FF2B5EF4-FFF2-40B4-BE49-F238E27FC236}">
                <a16:creationId xmlns:a16="http://schemas.microsoft.com/office/drawing/2014/main" id="{F7D0C217-6648-40DC-DDDB-08549DFA412E}"/>
              </a:ext>
            </a:extLst>
          </p:cNvPr>
          <p:cNvSpPr/>
          <p:nvPr/>
        </p:nvSpPr>
        <p:spPr>
          <a:xfrm>
            <a:off x="8730410" y="2447596"/>
            <a:ext cx="2729004" cy="676604"/>
          </a:xfrm>
          <a:prstGeom prst="roundRect">
            <a:avLst>
              <a:gd name="adj" fmla="val 50000"/>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Rockwell" panose="02060603020205020403" pitchFamily="18" charset="0"/>
              </a:rPr>
              <a:t>GESTATIONAL DIABETES</a:t>
            </a:r>
          </a:p>
        </p:txBody>
      </p:sp>
      <p:sp>
        <p:nvSpPr>
          <p:cNvPr id="17" name="Rectangle: Rounded Corners 16">
            <a:extLst>
              <a:ext uri="{FF2B5EF4-FFF2-40B4-BE49-F238E27FC236}">
                <a16:creationId xmlns:a16="http://schemas.microsoft.com/office/drawing/2014/main" id="{1F5B224F-DC6D-E649-BEFE-706B33A94E54}"/>
              </a:ext>
            </a:extLst>
          </p:cNvPr>
          <p:cNvSpPr/>
          <p:nvPr/>
        </p:nvSpPr>
        <p:spPr>
          <a:xfrm>
            <a:off x="4731785" y="2447596"/>
            <a:ext cx="2729004" cy="676604"/>
          </a:xfrm>
          <a:prstGeom prst="roundRect">
            <a:avLst>
              <a:gd name="adj" fmla="val 50000"/>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Rockwell" panose="02060603020205020403" pitchFamily="18" charset="0"/>
              </a:rPr>
              <a:t>TYPE 2 DIABETES</a:t>
            </a:r>
          </a:p>
        </p:txBody>
      </p:sp>
      <p:sp>
        <p:nvSpPr>
          <p:cNvPr id="18" name="TextBox 17">
            <a:extLst>
              <a:ext uri="{FF2B5EF4-FFF2-40B4-BE49-F238E27FC236}">
                <a16:creationId xmlns:a16="http://schemas.microsoft.com/office/drawing/2014/main" id="{6643AE02-369B-A16A-E5A0-B8828B00CA31}"/>
              </a:ext>
            </a:extLst>
          </p:cNvPr>
          <p:cNvSpPr txBox="1"/>
          <p:nvPr/>
        </p:nvSpPr>
        <p:spPr>
          <a:xfrm>
            <a:off x="4755454" y="3124200"/>
            <a:ext cx="2729004" cy="3139321"/>
          </a:xfrm>
          <a:prstGeom prst="rect">
            <a:avLst/>
          </a:prstGeom>
          <a:noFill/>
        </p:spPr>
        <p:txBody>
          <a:bodyPr wrap="square" rtlCol="0">
            <a:spAutoFit/>
          </a:bodyPr>
          <a:lstStyle/>
          <a:p>
            <a:pPr algn="ctr"/>
            <a:r>
              <a:rPr lang="en-US" dirty="0">
                <a:solidFill>
                  <a:schemeClr val="bg1"/>
                </a:solidFill>
                <a:latin typeface="Rockwell" panose="02060603020205020403" pitchFamily="18" charset="0"/>
              </a:rPr>
              <a:t>In this type, the body is unable to use insulin properly due to insulin resistance in the cells. Type 2 diabetes is typically treated through lifestyle changes, medications and sometimes insulin as the disease progresses.</a:t>
            </a:r>
          </a:p>
        </p:txBody>
      </p:sp>
      <p:sp>
        <p:nvSpPr>
          <p:cNvPr id="19" name="TextBox 18">
            <a:extLst>
              <a:ext uri="{FF2B5EF4-FFF2-40B4-BE49-F238E27FC236}">
                <a16:creationId xmlns:a16="http://schemas.microsoft.com/office/drawing/2014/main" id="{72BE67F8-59E1-C2B2-EC28-0E06C642B82C}"/>
              </a:ext>
            </a:extLst>
          </p:cNvPr>
          <p:cNvSpPr txBox="1"/>
          <p:nvPr/>
        </p:nvSpPr>
        <p:spPr>
          <a:xfrm>
            <a:off x="8704262" y="3139440"/>
            <a:ext cx="2781300" cy="2862322"/>
          </a:xfrm>
          <a:prstGeom prst="rect">
            <a:avLst/>
          </a:prstGeom>
          <a:noFill/>
        </p:spPr>
        <p:txBody>
          <a:bodyPr wrap="square" rtlCol="0">
            <a:spAutoFit/>
          </a:bodyPr>
          <a:lstStyle/>
          <a:p>
            <a:pPr algn="ctr"/>
            <a:r>
              <a:rPr lang="en-US" dirty="0">
                <a:solidFill>
                  <a:schemeClr val="bg1"/>
                </a:solidFill>
                <a:latin typeface="Rockwell" panose="02060603020205020403" pitchFamily="18" charset="0"/>
              </a:rPr>
              <a:t>Gestational diabetes starts when the body is not able to make and use all the insulin it needs for pregnancy. Without enough insulin, sugar cannot leave the blood and be used by the cells as a source of energy.</a:t>
            </a:r>
          </a:p>
        </p:txBody>
      </p:sp>
      <p:cxnSp>
        <p:nvCxnSpPr>
          <p:cNvPr id="21" name="Straight Arrow Connector 20">
            <a:extLst>
              <a:ext uri="{FF2B5EF4-FFF2-40B4-BE49-F238E27FC236}">
                <a16:creationId xmlns:a16="http://schemas.microsoft.com/office/drawing/2014/main" id="{68EA2518-705C-691C-A32F-213C57BD1D10}"/>
              </a:ext>
            </a:extLst>
          </p:cNvPr>
          <p:cNvCxnSpPr/>
          <p:nvPr/>
        </p:nvCxnSpPr>
        <p:spPr>
          <a:xfrm flipH="1">
            <a:off x="2211740" y="975479"/>
            <a:ext cx="3581400" cy="1081921"/>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2" name="Straight Arrow Connector 21">
            <a:extLst>
              <a:ext uri="{FF2B5EF4-FFF2-40B4-BE49-F238E27FC236}">
                <a16:creationId xmlns:a16="http://schemas.microsoft.com/office/drawing/2014/main" id="{791B612C-70EC-B810-D1CA-0EB681F122AD}"/>
              </a:ext>
            </a:extLst>
          </p:cNvPr>
          <p:cNvCxnSpPr>
            <a:cxnSpLocks/>
          </p:cNvCxnSpPr>
          <p:nvPr/>
        </p:nvCxnSpPr>
        <p:spPr>
          <a:xfrm>
            <a:off x="5825523" y="975479"/>
            <a:ext cx="0" cy="1258982"/>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DCB88AF9-CDE1-40BA-1A3D-C41C114989E7}"/>
              </a:ext>
            </a:extLst>
          </p:cNvPr>
          <p:cNvCxnSpPr>
            <a:cxnSpLocks/>
          </p:cNvCxnSpPr>
          <p:nvPr/>
        </p:nvCxnSpPr>
        <p:spPr>
          <a:xfrm>
            <a:off x="5805028" y="975479"/>
            <a:ext cx="4172057" cy="1032534"/>
          </a:xfrm>
          <a:prstGeom prst="straightConnector1">
            <a:avLst/>
          </a:prstGeom>
          <a:ln>
            <a:solidFill>
              <a:schemeClr val="tx1"/>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62238070"/>
      </p:ext>
    </p:extLst>
  </p:cSld>
  <p:clrMapOvr>
    <a:masterClrMapping/>
  </p:clrMapOvr>
  <p:transition spd="slow">
    <p:split orient="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CF9BD7-9DB7-9C0C-4282-CFD9475D0922}"/>
              </a:ext>
            </a:extLst>
          </p:cNvPr>
          <p:cNvSpPr txBox="1"/>
          <p:nvPr/>
        </p:nvSpPr>
        <p:spPr>
          <a:xfrm>
            <a:off x="3084512" y="93973"/>
            <a:ext cx="7391400" cy="584775"/>
          </a:xfrm>
          <a:prstGeom prst="rect">
            <a:avLst/>
          </a:prstGeom>
          <a:noFill/>
        </p:spPr>
        <p:txBody>
          <a:bodyPr wrap="square" rtlCol="0">
            <a:spAutoFit/>
          </a:bodyPr>
          <a:lstStyle/>
          <a:p>
            <a:r>
              <a:rPr lang="en-US" sz="3200" b="1" dirty="0">
                <a:latin typeface="Algerian" panose="04020705040A02060702" pitchFamily="82" charset="0"/>
              </a:rPr>
              <a:t>RISK FACTORS OF DIABETES</a:t>
            </a:r>
          </a:p>
        </p:txBody>
      </p:sp>
      <p:sp>
        <p:nvSpPr>
          <p:cNvPr id="7" name="Oval 6">
            <a:extLst>
              <a:ext uri="{FF2B5EF4-FFF2-40B4-BE49-F238E27FC236}">
                <a16:creationId xmlns:a16="http://schemas.microsoft.com/office/drawing/2014/main" id="{29025F2B-6837-1C21-5647-A99BAD5547DE}"/>
              </a:ext>
            </a:extLst>
          </p:cNvPr>
          <p:cNvSpPr/>
          <p:nvPr/>
        </p:nvSpPr>
        <p:spPr>
          <a:xfrm>
            <a:off x="4793377" y="2648634"/>
            <a:ext cx="2438400" cy="2209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7AB2C8-B7E4-ED85-DEF3-202C281D34CD}"/>
              </a:ext>
            </a:extLst>
          </p:cNvPr>
          <p:cNvSpPr/>
          <p:nvPr/>
        </p:nvSpPr>
        <p:spPr>
          <a:xfrm>
            <a:off x="7454778" y="876046"/>
            <a:ext cx="1554480" cy="1554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FC0179D-4B21-FD28-D41A-2D60496DD13A}"/>
              </a:ext>
            </a:extLst>
          </p:cNvPr>
          <p:cNvSpPr txBox="1"/>
          <p:nvPr/>
        </p:nvSpPr>
        <p:spPr>
          <a:xfrm>
            <a:off x="7494926" y="1330121"/>
            <a:ext cx="1474184" cy="646331"/>
          </a:xfrm>
          <a:prstGeom prst="rect">
            <a:avLst/>
          </a:prstGeom>
          <a:noFill/>
        </p:spPr>
        <p:txBody>
          <a:bodyPr wrap="square" rtlCol="0">
            <a:spAutoFit/>
          </a:bodyPr>
          <a:lstStyle/>
          <a:p>
            <a:pPr algn="ctr"/>
            <a:r>
              <a:rPr lang="en-US" dirty="0">
                <a:latin typeface="Rockwell" panose="02060603020205020403" pitchFamily="18" charset="0"/>
              </a:rPr>
              <a:t>Gestational diabetes</a:t>
            </a:r>
          </a:p>
        </p:txBody>
      </p:sp>
      <p:sp>
        <p:nvSpPr>
          <p:cNvPr id="12" name="Oval 11">
            <a:extLst>
              <a:ext uri="{FF2B5EF4-FFF2-40B4-BE49-F238E27FC236}">
                <a16:creationId xmlns:a16="http://schemas.microsoft.com/office/drawing/2014/main" id="{78FCD638-2FFF-F5DD-6EF5-55C202D95197}"/>
              </a:ext>
            </a:extLst>
          </p:cNvPr>
          <p:cNvSpPr/>
          <p:nvPr/>
        </p:nvSpPr>
        <p:spPr>
          <a:xfrm>
            <a:off x="9126762" y="4062799"/>
            <a:ext cx="1554480" cy="1554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76EA7E4-02F2-2F5F-677B-57F12C9FAB12}"/>
              </a:ext>
            </a:extLst>
          </p:cNvPr>
          <p:cNvSpPr/>
          <p:nvPr/>
        </p:nvSpPr>
        <p:spPr>
          <a:xfrm>
            <a:off x="9077888" y="2072640"/>
            <a:ext cx="1668200" cy="1554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4CB1700-572B-3205-8EB7-7303BDCDD811}"/>
              </a:ext>
            </a:extLst>
          </p:cNvPr>
          <p:cNvSpPr/>
          <p:nvPr/>
        </p:nvSpPr>
        <p:spPr>
          <a:xfrm>
            <a:off x="7389812" y="5181600"/>
            <a:ext cx="1554480" cy="15544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0F51578-C479-E228-F875-3077DD640360}"/>
              </a:ext>
            </a:extLst>
          </p:cNvPr>
          <p:cNvSpPr txBox="1"/>
          <p:nvPr/>
        </p:nvSpPr>
        <p:spPr>
          <a:xfrm>
            <a:off x="9070795" y="2649974"/>
            <a:ext cx="1789232" cy="369332"/>
          </a:xfrm>
          <a:prstGeom prst="rect">
            <a:avLst/>
          </a:prstGeom>
          <a:noFill/>
        </p:spPr>
        <p:txBody>
          <a:bodyPr wrap="square" rtlCol="0">
            <a:spAutoFit/>
          </a:bodyPr>
          <a:lstStyle/>
          <a:p>
            <a:r>
              <a:rPr lang="en-US" dirty="0">
                <a:latin typeface="Rockwell" panose="02060603020205020403" pitchFamily="18" charset="0"/>
              </a:rPr>
              <a:t>Race/Ethnicity</a:t>
            </a:r>
          </a:p>
        </p:txBody>
      </p:sp>
      <p:sp>
        <p:nvSpPr>
          <p:cNvPr id="16" name="TextBox 15">
            <a:extLst>
              <a:ext uri="{FF2B5EF4-FFF2-40B4-BE49-F238E27FC236}">
                <a16:creationId xmlns:a16="http://schemas.microsoft.com/office/drawing/2014/main" id="{294ED0FA-A614-C800-BEDA-5A3BEA82FE39}"/>
              </a:ext>
            </a:extLst>
          </p:cNvPr>
          <p:cNvSpPr txBox="1"/>
          <p:nvPr/>
        </p:nvSpPr>
        <p:spPr>
          <a:xfrm>
            <a:off x="9462043" y="4535269"/>
            <a:ext cx="1397984" cy="646331"/>
          </a:xfrm>
          <a:prstGeom prst="rect">
            <a:avLst/>
          </a:prstGeom>
          <a:noFill/>
        </p:spPr>
        <p:txBody>
          <a:bodyPr wrap="square" rtlCol="0">
            <a:spAutoFit/>
          </a:bodyPr>
          <a:lstStyle/>
          <a:p>
            <a:r>
              <a:rPr lang="en-US" dirty="0">
                <a:latin typeface="Rockwell" panose="02060603020205020403" pitchFamily="18" charset="0"/>
              </a:rPr>
              <a:t>Age over 45 years</a:t>
            </a:r>
          </a:p>
        </p:txBody>
      </p:sp>
      <p:sp>
        <p:nvSpPr>
          <p:cNvPr id="17" name="TextBox 16">
            <a:extLst>
              <a:ext uri="{FF2B5EF4-FFF2-40B4-BE49-F238E27FC236}">
                <a16:creationId xmlns:a16="http://schemas.microsoft.com/office/drawing/2014/main" id="{394E2549-0DE1-8257-832D-9D67C297BC67}"/>
              </a:ext>
            </a:extLst>
          </p:cNvPr>
          <p:cNvSpPr txBox="1"/>
          <p:nvPr/>
        </p:nvSpPr>
        <p:spPr>
          <a:xfrm>
            <a:off x="7706766" y="5617279"/>
            <a:ext cx="1245584" cy="646331"/>
          </a:xfrm>
          <a:prstGeom prst="rect">
            <a:avLst/>
          </a:prstGeom>
          <a:noFill/>
        </p:spPr>
        <p:txBody>
          <a:bodyPr wrap="square" rtlCol="0">
            <a:spAutoFit/>
          </a:bodyPr>
          <a:lstStyle/>
          <a:p>
            <a:r>
              <a:rPr lang="en-US" dirty="0">
                <a:latin typeface="Rockwell" panose="02060603020205020403" pitchFamily="18" charset="0"/>
              </a:rPr>
              <a:t>Family history</a:t>
            </a:r>
          </a:p>
        </p:txBody>
      </p:sp>
      <p:sp>
        <p:nvSpPr>
          <p:cNvPr id="18" name="Oval 17">
            <a:extLst>
              <a:ext uri="{FF2B5EF4-FFF2-40B4-BE49-F238E27FC236}">
                <a16:creationId xmlns:a16="http://schemas.microsoft.com/office/drawing/2014/main" id="{79EA1040-58DB-654F-5320-26741224805C}"/>
              </a:ext>
            </a:extLst>
          </p:cNvPr>
          <p:cNvSpPr/>
          <p:nvPr/>
        </p:nvSpPr>
        <p:spPr>
          <a:xfrm>
            <a:off x="3014150" y="876046"/>
            <a:ext cx="1554480" cy="1554480"/>
          </a:xfrm>
          <a:prstGeom prst="ellipse">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3E7D1C3C-85A1-6C1F-890B-976DFDEB8927}"/>
              </a:ext>
            </a:extLst>
          </p:cNvPr>
          <p:cNvSpPr/>
          <p:nvPr/>
        </p:nvSpPr>
        <p:spPr>
          <a:xfrm>
            <a:off x="1234923" y="2242066"/>
            <a:ext cx="1554480" cy="1554480"/>
          </a:xfrm>
          <a:prstGeom prst="ellipse">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4F07245-90DE-11BF-054C-9382063C1E5C}"/>
              </a:ext>
            </a:extLst>
          </p:cNvPr>
          <p:cNvSpPr/>
          <p:nvPr/>
        </p:nvSpPr>
        <p:spPr>
          <a:xfrm>
            <a:off x="1269387" y="4157132"/>
            <a:ext cx="1554480" cy="1554480"/>
          </a:xfrm>
          <a:prstGeom prst="ellipse">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05FC138B-A07C-B132-9C49-DE54FB711267}"/>
              </a:ext>
            </a:extLst>
          </p:cNvPr>
          <p:cNvSpPr/>
          <p:nvPr/>
        </p:nvSpPr>
        <p:spPr>
          <a:xfrm>
            <a:off x="3029778" y="5153628"/>
            <a:ext cx="1554480" cy="1554480"/>
          </a:xfrm>
          <a:prstGeom prst="ellipse">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a:extLst>
              <a:ext uri="{FF2B5EF4-FFF2-40B4-BE49-F238E27FC236}">
                <a16:creationId xmlns:a16="http://schemas.microsoft.com/office/drawing/2014/main" id="{532B78C0-6322-465E-3AA9-EA00613A2E7F}"/>
              </a:ext>
            </a:extLst>
          </p:cNvPr>
          <p:cNvCxnSpPr>
            <a:cxnSpLocks/>
            <a:stCxn id="7" idx="0"/>
            <a:endCxn id="7" idx="4"/>
          </p:cNvCxnSpPr>
          <p:nvPr/>
        </p:nvCxnSpPr>
        <p:spPr>
          <a:xfrm>
            <a:off x="6012577" y="2648634"/>
            <a:ext cx="0" cy="2209800"/>
          </a:xfrm>
          <a:prstGeom prst="line">
            <a:avLst/>
          </a:prstGeom>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99B437C6-ED06-AC96-47AE-C61491DC8D13}"/>
              </a:ext>
            </a:extLst>
          </p:cNvPr>
          <p:cNvSpPr txBox="1"/>
          <p:nvPr/>
        </p:nvSpPr>
        <p:spPr>
          <a:xfrm>
            <a:off x="3239203" y="1330120"/>
            <a:ext cx="1369575" cy="646331"/>
          </a:xfrm>
          <a:prstGeom prst="rect">
            <a:avLst/>
          </a:prstGeom>
          <a:noFill/>
        </p:spPr>
        <p:txBody>
          <a:bodyPr wrap="square" rtlCol="0">
            <a:spAutoFit/>
          </a:bodyPr>
          <a:lstStyle/>
          <a:p>
            <a:r>
              <a:rPr lang="en-US" dirty="0">
                <a:latin typeface="Rockwell" panose="02060603020205020403" pitchFamily="18" charset="0"/>
              </a:rPr>
              <a:t>Physical inactivity</a:t>
            </a:r>
          </a:p>
        </p:txBody>
      </p:sp>
      <p:sp>
        <p:nvSpPr>
          <p:cNvPr id="39" name="TextBox 38">
            <a:extLst>
              <a:ext uri="{FF2B5EF4-FFF2-40B4-BE49-F238E27FC236}">
                <a16:creationId xmlns:a16="http://schemas.microsoft.com/office/drawing/2014/main" id="{05F027D6-139F-5582-FA40-3BA9A6E27D88}"/>
              </a:ext>
            </a:extLst>
          </p:cNvPr>
          <p:cNvSpPr txBox="1"/>
          <p:nvPr/>
        </p:nvSpPr>
        <p:spPr>
          <a:xfrm>
            <a:off x="1344640" y="2557641"/>
            <a:ext cx="1369575" cy="923330"/>
          </a:xfrm>
          <a:prstGeom prst="rect">
            <a:avLst/>
          </a:prstGeom>
          <a:noFill/>
        </p:spPr>
        <p:txBody>
          <a:bodyPr wrap="square" rtlCol="0">
            <a:spAutoFit/>
          </a:bodyPr>
          <a:lstStyle/>
          <a:p>
            <a:pPr algn="ctr"/>
            <a:r>
              <a:rPr lang="en-US" dirty="0">
                <a:latin typeface="Rockwell" panose="02060603020205020403" pitchFamily="18" charset="0"/>
              </a:rPr>
              <a:t>High body fat or weight</a:t>
            </a:r>
          </a:p>
        </p:txBody>
      </p:sp>
      <p:sp>
        <p:nvSpPr>
          <p:cNvPr id="41" name="TextBox 40">
            <a:extLst>
              <a:ext uri="{FF2B5EF4-FFF2-40B4-BE49-F238E27FC236}">
                <a16:creationId xmlns:a16="http://schemas.microsoft.com/office/drawing/2014/main" id="{E448DEBD-D512-3EA8-1576-058FD4A17A4B}"/>
              </a:ext>
            </a:extLst>
          </p:cNvPr>
          <p:cNvSpPr txBox="1"/>
          <p:nvPr/>
        </p:nvSpPr>
        <p:spPr>
          <a:xfrm>
            <a:off x="1361721" y="4611206"/>
            <a:ext cx="1493939" cy="646331"/>
          </a:xfrm>
          <a:prstGeom prst="rect">
            <a:avLst/>
          </a:prstGeom>
          <a:noFill/>
        </p:spPr>
        <p:txBody>
          <a:bodyPr wrap="square" rtlCol="0">
            <a:spAutoFit/>
          </a:bodyPr>
          <a:lstStyle/>
          <a:p>
            <a:r>
              <a:rPr lang="en-US" dirty="0">
                <a:latin typeface="Rockwell" panose="02060603020205020403" pitchFamily="18" charset="0"/>
              </a:rPr>
              <a:t>High blood pressure</a:t>
            </a:r>
          </a:p>
        </p:txBody>
      </p:sp>
      <p:sp>
        <p:nvSpPr>
          <p:cNvPr id="42" name="TextBox 41">
            <a:extLst>
              <a:ext uri="{FF2B5EF4-FFF2-40B4-BE49-F238E27FC236}">
                <a16:creationId xmlns:a16="http://schemas.microsoft.com/office/drawing/2014/main" id="{C1C1D459-05C3-1FAC-CD5D-E69A41B5BF1D}"/>
              </a:ext>
            </a:extLst>
          </p:cNvPr>
          <p:cNvSpPr txBox="1"/>
          <p:nvPr/>
        </p:nvSpPr>
        <p:spPr>
          <a:xfrm>
            <a:off x="3122230" y="5527880"/>
            <a:ext cx="1369575" cy="646331"/>
          </a:xfrm>
          <a:prstGeom prst="rect">
            <a:avLst/>
          </a:prstGeom>
          <a:noFill/>
        </p:spPr>
        <p:txBody>
          <a:bodyPr wrap="square" rtlCol="0">
            <a:spAutoFit/>
          </a:bodyPr>
          <a:lstStyle/>
          <a:p>
            <a:pPr algn="ctr"/>
            <a:r>
              <a:rPr lang="en-US" dirty="0">
                <a:latin typeface="Rockwell" panose="02060603020205020403" pitchFamily="18" charset="0"/>
              </a:rPr>
              <a:t>High cholesterol</a:t>
            </a:r>
          </a:p>
        </p:txBody>
      </p:sp>
      <p:cxnSp>
        <p:nvCxnSpPr>
          <p:cNvPr id="44" name="Straight Connector 43">
            <a:extLst>
              <a:ext uri="{FF2B5EF4-FFF2-40B4-BE49-F238E27FC236}">
                <a16:creationId xmlns:a16="http://schemas.microsoft.com/office/drawing/2014/main" id="{C96543DA-2AE9-AD4F-1072-BBF2075E552D}"/>
              </a:ext>
            </a:extLst>
          </p:cNvPr>
          <p:cNvCxnSpPr>
            <a:cxnSpLocks/>
            <a:stCxn id="7" idx="7"/>
          </p:cNvCxnSpPr>
          <p:nvPr/>
        </p:nvCxnSpPr>
        <p:spPr>
          <a:xfrm flipV="1">
            <a:off x="6874682" y="2272876"/>
            <a:ext cx="759258" cy="699376"/>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45" name="Straight Connector 44">
            <a:extLst>
              <a:ext uri="{FF2B5EF4-FFF2-40B4-BE49-F238E27FC236}">
                <a16:creationId xmlns:a16="http://schemas.microsoft.com/office/drawing/2014/main" id="{F16226F4-E726-5D9D-C04E-6BA2EE70816C}"/>
              </a:ext>
            </a:extLst>
          </p:cNvPr>
          <p:cNvCxnSpPr>
            <a:cxnSpLocks/>
          </p:cNvCxnSpPr>
          <p:nvPr/>
        </p:nvCxnSpPr>
        <p:spPr>
          <a:xfrm flipV="1">
            <a:off x="7191897" y="3086177"/>
            <a:ext cx="1817361" cy="328549"/>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48" name="Straight Connector 47">
            <a:extLst>
              <a:ext uri="{FF2B5EF4-FFF2-40B4-BE49-F238E27FC236}">
                <a16:creationId xmlns:a16="http://schemas.microsoft.com/office/drawing/2014/main" id="{478B8C5B-4A4E-C67B-E62A-DB35A46971E6}"/>
              </a:ext>
            </a:extLst>
          </p:cNvPr>
          <p:cNvCxnSpPr>
            <a:cxnSpLocks/>
          </p:cNvCxnSpPr>
          <p:nvPr/>
        </p:nvCxnSpPr>
        <p:spPr>
          <a:xfrm>
            <a:off x="7186428" y="4082764"/>
            <a:ext cx="1895030" cy="604675"/>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51" name="Straight Connector 50">
            <a:extLst>
              <a:ext uri="{FF2B5EF4-FFF2-40B4-BE49-F238E27FC236}">
                <a16:creationId xmlns:a16="http://schemas.microsoft.com/office/drawing/2014/main" id="{8DD8963B-1156-3001-9B76-EE2ED5EB7494}"/>
              </a:ext>
            </a:extLst>
          </p:cNvPr>
          <p:cNvCxnSpPr>
            <a:cxnSpLocks/>
          </p:cNvCxnSpPr>
          <p:nvPr/>
        </p:nvCxnSpPr>
        <p:spPr>
          <a:xfrm>
            <a:off x="6870139" y="4534816"/>
            <a:ext cx="742778" cy="874432"/>
          </a:xfrm>
          <a:prstGeom prst="line">
            <a:avLst/>
          </a:prstGeom>
          <a:ln>
            <a:solidFill>
              <a:srgbClr val="FF0000"/>
            </a:solidFill>
          </a:ln>
        </p:spPr>
        <p:style>
          <a:lnRef idx="3">
            <a:schemeClr val="accent5"/>
          </a:lnRef>
          <a:fillRef idx="0">
            <a:schemeClr val="accent5"/>
          </a:fillRef>
          <a:effectRef idx="2">
            <a:schemeClr val="accent5"/>
          </a:effectRef>
          <a:fontRef idx="minor">
            <a:schemeClr val="tx1"/>
          </a:fontRef>
        </p:style>
      </p:cxnSp>
      <p:cxnSp>
        <p:nvCxnSpPr>
          <p:cNvPr id="58" name="Straight Connector 57">
            <a:extLst>
              <a:ext uri="{FF2B5EF4-FFF2-40B4-BE49-F238E27FC236}">
                <a16:creationId xmlns:a16="http://schemas.microsoft.com/office/drawing/2014/main" id="{00E892DF-9D6B-D546-1C2F-0A06BE8D933D}"/>
              </a:ext>
            </a:extLst>
          </p:cNvPr>
          <p:cNvCxnSpPr>
            <a:cxnSpLocks/>
          </p:cNvCxnSpPr>
          <p:nvPr/>
        </p:nvCxnSpPr>
        <p:spPr>
          <a:xfrm>
            <a:off x="4413255" y="2272876"/>
            <a:ext cx="741761" cy="699376"/>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61" name="Straight Connector 60">
            <a:extLst>
              <a:ext uri="{FF2B5EF4-FFF2-40B4-BE49-F238E27FC236}">
                <a16:creationId xmlns:a16="http://schemas.microsoft.com/office/drawing/2014/main" id="{D2C3F091-D50D-FB67-E3D6-FDB8F782F8EA}"/>
              </a:ext>
            </a:extLst>
          </p:cNvPr>
          <p:cNvCxnSpPr>
            <a:cxnSpLocks/>
            <a:stCxn id="7" idx="3"/>
            <a:endCxn id="21" idx="7"/>
          </p:cNvCxnSpPr>
          <p:nvPr/>
        </p:nvCxnSpPr>
        <p:spPr>
          <a:xfrm flipH="1">
            <a:off x="4356610" y="4534816"/>
            <a:ext cx="793862" cy="846460"/>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4" name="Straight Connector 1023">
            <a:extLst>
              <a:ext uri="{FF2B5EF4-FFF2-40B4-BE49-F238E27FC236}">
                <a16:creationId xmlns:a16="http://schemas.microsoft.com/office/drawing/2014/main" id="{BF7F16A7-EAE5-F14C-6608-97D0C7EB4044}"/>
              </a:ext>
            </a:extLst>
          </p:cNvPr>
          <p:cNvCxnSpPr>
            <a:cxnSpLocks/>
          </p:cNvCxnSpPr>
          <p:nvPr/>
        </p:nvCxnSpPr>
        <p:spPr>
          <a:xfrm flipH="1">
            <a:off x="2850653" y="4157132"/>
            <a:ext cx="2008981" cy="530307"/>
          </a:xfrm>
          <a:prstGeom prst="line">
            <a:avLst/>
          </a:prstGeom>
        </p:spPr>
        <p:style>
          <a:lnRef idx="3">
            <a:schemeClr val="accent1"/>
          </a:lnRef>
          <a:fillRef idx="0">
            <a:schemeClr val="accent1"/>
          </a:fillRef>
          <a:effectRef idx="2">
            <a:schemeClr val="accent1"/>
          </a:effectRef>
          <a:fontRef idx="minor">
            <a:schemeClr val="tx1"/>
          </a:fontRef>
        </p:style>
      </p:cxnSp>
      <p:cxnSp>
        <p:nvCxnSpPr>
          <p:cNvPr id="1029" name="Straight Connector 1028">
            <a:extLst>
              <a:ext uri="{FF2B5EF4-FFF2-40B4-BE49-F238E27FC236}">
                <a16:creationId xmlns:a16="http://schemas.microsoft.com/office/drawing/2014/main" id="{DA56A9FE-A1E7-CFE9-47F5-247369BBB766}"/>
              </a:ext>
            </a:extLst>
          </p:cNvPr>
          <p:cNvCxnSpPr>
            <a:cxnSpLocks/>
          </p:cNvCxnSpPr>
          <p:nvPr/>
        </p:nvCxnSpPr>
        <p:spPr>
          <a:xfrm flipH="1" flipV="1">
            <a:off x="2850653" y="3161331"/>
            <a:ext cx="1978779" cy="377684"/>
          </a:xfrm>
          <a:prstGeom prst="line">
            <a:avLst/>
          </a:prstGeom>
        </p:spPr>
        <p:style>
          <a:lnRef idx="3">
            <a:schemeClr val="accent1"/>
          </a:lnRef>
          <a:fillRef idx="0">
            <a:schemeClr val="accent1"/>
          </a:fillRef>
          <a:effectRef idx="2">
            <a:schemeClr val="accent1"/>
          </a:effectRef>
          <a:fontRef idx="minor">
            <a:schemeClr val="tx1"/>
          </a:fontRef>
        </p:style>
      </p:cxnSp>
      <p:sp>
        <p:nvSpPr>
          <p:cNvPr id="1034" name="TextBox 1033">
            <a:extLst>
              <a:ext uri="{FF2B5EF4-FFF2-40B4-BE49-F238E27FC236}">
                <a16:creationId xmlns:a16="http://schemas.microsoft.com/office/drawing/2014/main" id="{3E9D7F1F-B09F-F7EA-FD69-27F5E09C1103}"/>
              </a:ext>
            </a:extLst>
          </p:cNvPr>
          <p:cNvSpPr txBox="1"/>
          <p:nvPr/>
        </p:nvSpPr>
        <p:spPr>
          <a:xfrm>
            <a:off x="116963" y="876046"/>
            <a:ext cx="2048574" cy="923330"/>
          </a:xfrm>
          <a:prstGeom prst="rect">
            <a:avLst/>
          </a:prstGeom>
          <a:noFill/>
        </p:spPr>
        <p:txBody>
          <a:bodyPr wrap="square" rtlCol="0">
            <a:spAutoFit/>
          </a:bodyPr>
          <a:lstStyle/>
          <a:p>
            <a:pPr algn="ctr"/>
            <a:r>
              <a:rPr lang="en-US" b="1" dirty="0">
                <a:solidFill>
                  <a:schemeClr val="bg2">
                    <a:lumMod val="25000"/>
                    <a:lumOff val="75000"/>
                  </a:schemeClr>
                </a:solidFill>
                <a:latin typeface="Rockwell" panose="02060603020205020403" pitchFamily="18" charset="0"/>
              </a:rPr>
              <a:t>Modifiable risk factors in diabetes</a:t>
            </a:r>
          </a:p>
        </p:txBody>
      </p:sp>
      <p:sp>
        <p:nvSpPr>
          <p:cNvPr id="1035" name="TextBox 1034">
            <a:extLst>
              <a:ext uri="{FF2B5EF4-FFF2-40B4-BE49-F238E27FC236}">
                <a16:creationId xmlns:a16="http://schemas.microsoft.com/office/drawing/2014/main" id="{07AA476F-612E-8ECF-C426-2B174B5A1C30}"/>
              </a:ext>
            </a:extLst>
          </p:cNvPr>
          <p:cNvSpPr txBox="1"/>
          <p:nvPr/>
        </p:nvSpPr>
        <p:spPr>
          <a:xfrm>
            <a:off x="9565942" y="810905"/>
            <a:ext cx="2310955" cy="923330"/>
          </a:xfrm>
          <a:prstGeom prst="rect">
            <a:avLst/>
          </a:prstGeom>
          <a:noFill/>
        </p:spPr>
        <p:txBody>
          <a:bodyPr wrap="square" rtlCol="0">
            <a:spAutoFit/>
          </a:bodyPr>
          <a:lstStyle/>
          <a:p>
            <a:pPr algn="ctr"/>
            <a:r>
              <a:rPr lang="en-US" b="1" dirty="0">
                <a:solidFill>
                  <a:srgbClr val="FF0000"/>
                </a:solidFill>
                <a:latin typeface="Rockwell" panose="02060603020205020403" pitchFamily="18" charset="0"/>
              </a:rPr>
              <a:t>Non-modifiable risk factors in diabetes</a:t>
            </a:r>
          </a:p>
        </p:txBody>
      </p:sp>
      <p:sp>
        <p:nvSpPr>
          <p:cNvPr id="1173" name="Chord 1172">
            <a:extLst>
              <a:ext uri="{FF2B5EF4-FFF2-40B4-BE49-F238E27FC236}">
                <a16:creationId xmlns:a16="http://schemas.microsoft.com/office/drawing/2014/main" id="{B9BC222D-6343-C346-D4FC-D7F0B4D8D2D8}"/>
              </a:ext>
            </a:extLst>
          </p:cNvPr>
          <p:cNvSpPr/>
          <p:nvPr/>
        </p:nvSpPr>
        <p:spPr>
          <a:xfrm>
            <a:off x="4729095" y="2648633"/>
            <a:ext cx="2451972" cy="2209800"/>
          </a:xfrm>
          <a:prstGeom prst="chord">
            <a:avLst>
              <a:gd name="adj1" fmla="val 5185645"/>
              <a:gd name="adj2" fmla="val 16406164"/>
            </a:avLst>
          </a:prstGeom>
          <a:solidFill>
            <a:schemeClr val="bg2">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7" name="TextBox 1176">
            <a:extLst>
              <a:ext uri="{FF2B5EF4-FFF2-40B4-BE49-F238E27FC236}">
                <a16:creationId xmlns:a16="http://schemas.microsoft.com/office/drawing/2014/main" id="{67FE1B99-C743-142F-A72C-7440DFA952A3}"/>
              </a:ext>
            </a:extLst>
          </p:cNvPr>
          <p:cNvSpPr txBox="1"/>
          <p:nvPr/>
        </p:nvSpPr>
        <p:spPr>
          <a:xfrm>
            <a:off x="5056674" y="3451551"/>
            <a:ext cx="1911805" cy="523220"/>
          </a:xfrm>
          <a:prstGeom prst="rect">
            <a:avLst/>
          </a:prstGeom>
          <a:noFill/>
        </p:spPr>
        <p:txBody>
          <a:bodyPr wrap="square" rtlCol="0">
            <a:spAutoFit/>
          </a:bodyPr>
          <a:lstStyle/>
          <a:p>
            <a:pPr algn="ctr"/>
            <a:r>
              <a:rPr lang="en-US" sz="2800" b="1" dirty="0">
                <a:latin typeface="Rockwell" panose="02060603020205020403" pitchFamily="18" charset="0"/>
              </a:rPr>
              <a:t>Diabetes</a:t>
            </a:r>
          </a:p>
        </p:txBody>
      </p:sp>
    </p:spTree>
    <p:extLst>
      <p:ext uri="{BB962C8B-B14F-4D97-AF65-F5344CB8AC3E}">
        <p14:creationId xmlns:p14="http://schemas.microsoft.com/office/powerpoint/2010/main" val="2478160142"/>
      </p:ext>
    </p:extLst>
  </p:cSld>
  <p:clrMapOvr>
    <a:masterClrMapping/>
  </p:clrMapOvr>
  <p:transition spd="slow">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85566EE-9501-8C15-5C94-BCD48B859FBC}"/>
              </a:ext>
            </a:extLst>
          </p:cNvPr>
          <p:cNvSpPr txBox="1"/>
          <p:nvPr/>
        </p:nvSpPr>
        <p:spPr>
          <a:xfrm>
            <a:off x="3751463" y="457200"/>
            <a:ext cx="5184433" cy="707886"/>
          </a:xfrm>
          <a:prstGeom prst="rect">
            <a:avLst/>
          </a:prstGeom>
          <a:noFill/>
        </p:spPr>
        <p:txBody>
          <a:bodyPr wrap="none" rtlCol="0">
            <a:spAutoFit/>
          </a:bodyPr>
          <a:lstStyle/>
          <a:p>
            <a:r>
              <a:rPr lang="en-US" sz="4000" b="1" dirty="0">
                <a:solidFill>
                  <a:schemeClr val="accent1">
                    <a:lumMod val="20000"/>
                    <a:lumOff val="80000"/>
                  </a:schemeClr>
                </a:solidFill>
                <a:latin typeface="Algerian" panose="04020705040A02060702" pitchFamily="82" charset="0"/>
              </a:rPr>
              <a:t>Problem Definition</a:t>
            </a:r>
          </a:p>
        </p:txBody>
      </p:sp>
      <p:sp>
        <p:nvSpPr>
          <p:cNvPr id="10" name="Rectangle: Rounded Corners 9">
            <a:extLst>
              <a:ext uri="{FF2B5EF4-FFF2-40B4-BE49-F238E27FC236}">
                <a16:creationId xmlns:a16="http://schemas.microsoft.com/office/drawing/2014/main" id="{47B212A6-B4F8-2920-811A-42C50CE7D8B1}"/>
              </a:ext>
            </a:extLst>
          </p:cNvPr>
          <p:cNvSpPr/>
          <p:nvPr/>
        </p:nvSpPr>
        <p:spPr>
          <a:xfrm>
            <a:off x="912812" y="1534273"/>
            <a:ext cx="6096000" cy="762000"/>
          </a:xfrm>
          <a:prstGeom prst="roundRect">
            <a:avLst>
              <a:gd name="adj" fmla="val 50000"/>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Rockwell" panose="02060603020205020403" pitchFamily="18" charset="0"/>
              </a:rPr>
              <a:t>1. Major challenge in diabetes is detection</a:t>
            </a:r>
          </a:p>
        </p:txBody>
      </p:sp>
      <p:pic>
        <p:nvPicPr>
          <p:cNvPr id="12" name="Picture 11">
            <a:extLst>
              <a:ext uri="{FF2B5EF4-FFF2-40B4-BE49-F238E27FC236}">
                <a16:creationId xmlns:a16="http://schemas.microsoft.com/office/drawing/2014/main" id="{BF2D6585-4867-F8A9-5AC9-C2E205D0525A}"/>
              </a:ext>
            </a:extLst>
          </p:cNvPr>
          <p:cNvPicPr>
            <a:picLocks noChangeAspect="1"/>
          </p:cNvPicPr>
          <p:nvPr/>
        </p:nvPicPr>
        <p:blipFill>
          <a:blip r:embed="rId2"/>
          <a:stretch>
            <a:fillRect/>
          </a:stretch>
        </p:blipFill>
        <p:spPr>
          <a:xfrm>
            <a:off x="7770812" y="1534273"/>
            <a:ext cx="3952759" cy="4561727"/>
          </a:xfrm>
          <a:prstGeom prst="rect">
            <a:avLst/>
          </a:prstGeom>
        </p:spPr>
      </p:pic>
      <p:sp>
        <p:nvSpPr>
          <p:cNvPr id="13" name="Rectangle: Rounded Corners 12">
            <a:extLst>
              <a:ext uri="{FF2B5EF4-FFF2-40B4-BE49-F238E27FC236}">
                <a16:creationId xmlns:a16="http://schemas.microsoft.com/office/drawing/2014/main" id="{9ECC12CF-8E7D-C9EE-9C8F-252A47E7C418}"/>
              </a:ext>
            </a:extLst>
          </p:cNvPr>
          <p:cNvSpPr/>
          <p:nvPr/>
        </p:nvSpPr>
        <p:spPr>
          <a:xfrm>
            <a:off x="912812" y="3231352"/>
            <a:ext cx="6096000" cy="762000"/>
          </a:xfrm>
          <a:prstGeom prst="roundRect">
            <a:avLst>
              <a:gd name="adj" fmla="val 50000"/>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ckwell" panose="02060603020205020403" pitchFamily="18" charset="0"/>
              </a:rPr>
              <a:t>2. Not possible monitoring patients every day</a:t>
            </a:r>
          </a:p>
        </p:txBody>
      </p:sp>
      <p:sp>
        <p:nvSpPr>
          <p:cNvPr id="14" name="Rectangle: Rounded Corners 13">
            <a:extLst>
              <a:ext uri="{FF2B5EF4-FFF2-40B4-BE49-F238E27FC236}">
                <a16:creationId xmlns:a16="http://schemas.microsoft.com/office/drawing/2014/main" id="{5F482327-3EA2-1956-B42B-8E7D5E7CB862}"/>
              </a:ext>
            </a:extLst>
          </p:cNvPr>
          <p:cNvSpPr/>
          <p:nvPr/>
        </p:nvSpPr>
        <p:spPr>
          <a:xfrm>
            <a:off x="912812" y="4840069"/>
            <a:ext cx="6096000" cy="762000"/>
          </a:xfrm>
          <a:prstGeom prst="roundRect">
            <a:avLst>
              <a:gd name="adj" fmla="val 50000"/>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Rockwell" panose="02060603020205020403" pitchFamily="18" charset="0"/>
              </a:rPr>
              <a:t>3. Presence of good amount of data</a:t>
            </a:r>
          </a:p>
        </p:txBody>
      </p:sp>
      <p:sp>
        <p:nvSpPr>
          <p:cNvPr id="15" name="TextBox 14">
            <a:extLst>
              <a:ext uri="{FF2B5EF4-FFF2-40B4-BE49-F238E27FC236}">
                <a16:creationId xmlns:a16="http://schemas.microsoft.com/office/drawing/2014/main" id="{721F044E-366F-902A-F827-6242F7745907}"/>
              </a:ext>
            </a:extLst>
          </p:cNvPr>
          <p:cNvSpPr txBox="1"/>
          <p:nvPr/>
        </p:nvSpPr>
        <p:spPr>
          <a:xfrm>
            <a:off x="1141412" y="2403849"/>
            <a:ext cx="5638800" cy="646331"/>
          </a:xfrm>
          <a:prstGeom prst="rect">
            <a:avLst/>
          </a:prstGeom>
          <a:noFill/>
        </p:spPr>
        <p:txBody>
          <a:bodyPr wrap="square" rtlCol="0">
            <a:spAutoFit/>
          </a:bodyPr>
          <a:lstStyle/>
          <a:p>
            <a:r>
              <a:rPr lang="en-US" dirty="0">
                <a:latin typeface="Rockwell" panose="02060603020205020403" pitchFamily="18" charset="0"/>
              </a:rPr>
              <a:t>Available instruments are expensive or they cannot predict the chance of diabetes in human</a:t>
            </a:r>
          </a:p>
        </p:txBody>
      </p:sp>
      <p:sp>
        <p:nvSpPr>
          <p:cNvPr id="16" name="TextBox 15">
            <a:extLst>
              <a:ext uri="{FF2B5EF4-FFF2-40B4-BE49-F238E27FC236}">
                <a16:creationId xmlns:a16="http://schemas.microsoft.com/office/drawing/2014/main" id="{7FAEDC6E-DAAE-BF33-E5BE-B65CC3C382BC}"/>
              </a:ext>
            </a:extLst>
          </p:cNvPr>
          <p:cNvSpPr txBox="1"/>
          <p:nvPr/>
        </p:nvSpPr>
        <p:spPr>
          <a:xfrm>
            <a:off x="1122562" y="4020341"/>
            <a:ext cx="5886249" cy="646331"/>
          </a:xfrm>
          <a:prstGeom prst="rect">
            <a:avLst/>
          </a:prstGeom>
          <a:noFill/>
        </p:spPr>
        <p:txBody>
          <a:bodyPr wrap="square" rtlCol="0">
            <a:spAutoFit/>
          </a:bodyPr>
          <a:lstStyle/>
          <a:p>
            <a:r>
              <a:rPr lang="en-US" dirty="0">
                <a:latin typeface="Rockwell" panose="02060603020205020403" pitchFamily="18" charset="0"/>
              </a:rPr>
              <a:t>Consultation of a patient for 24 hours by a doctor is not possible since more time expertise is required</a:t>
            </a:r>
          </a:p>
        </p:txBody>
      </p:sp>
      <p:sp>
        <p:nvSpPr>
          <p:cNvPr id="17" name="TextBox 16">
            <a:extLst>
              <a:ext uri="{FF2B5EF4-FFF2-40B4-BE49-F238E27FC236}">
                <a16:creationId xmlns:a16="http://schemas.microsoft.com/office/drawing/2014/main" id="{BEDE6CD0-9146-971A-8F74-5FC6FA41BA29}"/>
              </a:ext>
            </a:extLst>
          </p:cNvPr>
          <p:cNvSpPr txBox="1"/>
          <p:nvPr/>
        </p:nvSpPr>
        <p:spPr>
          <a:xfrm>
            <a:off x="1122561" y="5693509"/>
            <a:ext cx="5886249" cy="923330"/>
          </a:xfrm>
          <a:prstGeom prst="rect">
            <a:avLst/>
          </a:prstGeom>
          <a:noFill/>
        </p:spPr>
        <p:txBody>
          <a:bodyPr wrap="square" rtlCol="0">
            <a:spAutoFit/>
          </a:bodyPr>
          <a:lstStyle/>
          <a:p>
            <a:r>
              <a:rPr lang="en-US" dirty="0"/>
              <a:t>We can use various statistical analysis to analyze the data for hidden pattern that can be used for health diagnosis in </a:t>
            </a:r>
            <a:r>
              <a:rPr lang="en-US" dirty="0" err="1"/>
              <a:t>mediclinical</a:t>
            </a:r>
            <a:r>
              <a:rPr lang="en-US" dirty="0"/>
              <a:t> data </a:t>
            </a:r>
          </a:p>
        </p:txBody>
      </p:sp>
    </p:spTree>
    <p:extLst>
      <p:ext uri="{BB962C8B-B14F-4D97-AF65-F5344CB8AC3E}">
        <p14:creationId xmlns:p14="http://schemas.microsoft.com/office/powerpoint/2010/main" val="2681425051"/>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281971-52E5-EB9D-B933-872B79BD49EB}"/>
              </a:ext>
            </a:extLst>
          </p:cNvPr>
          <p:cNvSpPr txBox="1"/>
          <p:nvPr/>
        </p:nvSpPr>
        <p:spPr>
          <a:xfrm>
            <a:off x="2817812" y="412018"/>
            <a:ext cx="8991600" cy="707886"/>
          </a:xfrm>
          <a:prstGeom prst="rect">
            <a:avLst/>
          </a:prstGeom>
          <a:noFill/>
        </p:spPr>
        <p:txBody>
          <a:bodyPr wrap="square" rtlCol="0">
            <a:spAutoFit/>
          </a:bodyPr>
          <a:lstStyle/>
          <a:p>
            <a:r>
              <a:rPr lang="en-US" sz="4000" dirty="0">
                <a:latin typeface="Algerian" panose="04020705040A02060702" pitchFamily="82" charset="0"/>
              </a:rPr>
              <a:t>Objective of the project</a:t>
            </a:r>
          </a:p>
        </p:txBody>
      </p:sp>
      <p:pic>
        <p:nvPicPr>
          <p:cNvPr id="1026" name="Picture 2">
            <a:extLst>
              <a:ext uri="{FF2B5EF4-FFF2-40B4-BE49-F238E27FC236}">
                <a16:creationId xmlns:a16="http://schemas.microsoft.com/office/drawing/2014/main" id="{EA0D0818-F011-6DD8-F14B-3E1694D1B5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212" y="1828800"/>
            <a:ext cx="5029200" cy="38635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C6251531-07A8-6CF5-792F-330854264781}"/>
              </a:ext>
            </a:extLst>
          </p:cNvPr>
          <p:cNvSpPr/>
          <p:nvPr/>
        </p:nvSpPr>
        <p:spPr>
          <a:xfrm>
            <a:off x="6323012" y="1752600"/>
            <a:ext cx="5334000" cy="1905000"/>
          </a:xfrm>
          <a:prstGeom prst="roundRect">
            <a:avLst/>
          </a:prstGeom>
          <a:solidFill>
            <a:schemeClr val="tx2">
              <a:lumMod val="10000"/>
            </a:schemeClr>
          </a:solidFill>
          <a:ln>
            <a:noFill/>
          </a:ln>
          <a:effectLst>
            <a:glow rad="228600">
              <a:schemeClr val="accent1">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ckwell" panose="02060603020205020403" pitchFamily="18" charset="0"/>
              </a:rPr>
              <a:t>The main aim of this project is to help in the early detection of diabetes. Our primary object is to identify which health parameters provided in the dataset plays the most significant role in the occurrence of diabetes.                       </a:t>
            </a:r>
          </a:p>
        </p:txBody>
      </p:sp>
      <p:sp>
        <p:nvSpPr>
          <p:cNvPr id="10" name="Rectangle: Rounded Corners 9">
            <a:extLst>
              <a:ext uri="{FF2B5EF4-FFF2-40B4-BE49-F238E27FC236}">
                <a16:creationId xmlns:a16="http://schemas.microsoft.com/office/drawing/2014/main" id="{C721A45C-4AAE-DB94-B030-E993CBB5E2C5}"/>
              </a:ext>
            </a:extLst>
          </p:cNvPr>
          <p:cNvSpPr/>
          <p:nvPr/>
        </p:nvSpPr>
        <p:spPr>
          <a:xfrm>
            <a:off x="6323012" y="4038600"/>
            <a:ext cx="5334000" cy="1905000"/>
          </a:xfrm>
          <a:prstGeom prst="roundRect">
            <a:avLst/>
          </a:prstGeom>
          <a:solidFill>
            <a:schemeClr val="tx2">
              <a:lumMod val="10000"/>
            </a:schemeClr>
          </a:solidFill>
          <a:ln>
            <a:noFill/>
          </a:ln>
          <a:effectLst>
            <a:glow rad="228600">
              <a:schemeClr val="accent1">
                <a:satMod val="175000"/>
                <a:alpha val="40000"/>
              </a:schemeClr>
            </a:glow>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latin typeface="Rockwell" panose="02060603020205020403" pitchFamily="18" charset="0"/>
              </a:rPr>
              <a:t>Another goal of this project is to identify correlations in our data and using suitable statistical tools to predict whether a woman has a potential chance of developing diabetes or not.</a:t>
            </a:r>
          </a:p>
        </p:txBody>
      </p:sp>
    </p:spTree>
    <p:extLst>
      <p:ext uri="{BB962C8B-B14F-4D97-AF65-F5344CB8AC3E}">
        <p14:creationId xmlns:p14="http://schemas.microsoft.com/office/powerpoint/2010/main" val="2590506655"/>
      </p:ext>
    </p:extLst>
  </p:cSld>
  <p:clrMapOvr>
    <a:masterClrMapping/>
  </p:clrMapOvr>
  <p:transition spd="slow">
    <p:split orient="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D86B56-8300-F8E6-EEA9-88E2E66D8837}"/>
              </a:ext>
            </a:extLst>
          </p:cNvPr>
          <p:cNvSpPr txBox="1"/>
          <p:nvPr/>
        </p:nvSpPr>
        <p:spPr>
          <a:xfrm>
            <a:off x="608012" y="3105834"/>
            <a:ext cx="3990195" cy="646331"/>
          </a:xfrm>
          <a:prstGeom prst="rect">
            <a:avLst/>
          </a:prstGeom>
          <a:noFill/>
        </p:spPr>
        <p:txBody>
          <a:bodyPr wrap="none" rtlCol="0">
            <a:spAutoFit/>
          </a:bodyPr>
          <a:lstStyle/>
          <a:p>
            <a:r>
              <a:rPr lang="en-US" sz="3600" dirty="0">
                <a:latin typeface="Algerian" panose="04020705040A02060702" pitchFamily="82" charset="0"/>
              </a:rPr>
              <a:t>About the Data</a:t>
            </a:r>
          </a:p>
        </p:txBody>
      </p:sp>
      <p:cxnSp>
        <p:nvCxnSpPr>
          <p:cNvPr id="4" name="Straight Connector 3">
            <a:extLst>
              <a:ext uri="{FF2B5EF4-FFF2-40B4-BE49-F238E27FC236}">
                <a16:creationId xmlns:a16="http://schemas.microsoft.com/office/drawing/2014/main" id="{AA6102A1-7C51-F701-FC27-3F824B6F4561}"/>
              </a:ext>
            </a:extLst>
          </p:cNvPr>
          <p:cNvCxnSpPr>
            <a:cxnSpLocks/>
          </p:cNvCxnSpPr>
          <p:nvPr/>
        </p:nvCxnSpPr>
        <p:spPr>
          <a:xfrm>
            <a:off x="5180012" y="1600200"/>
            <a:ext cx="0" cy="3505200"/>
          </a:xfrm>
          <a:prstGeom prst="line">
            <a:avLst/>
          </a:prstGeom>
        </p:spPr>
        <p:style>
          <a:lnRef idx="3">
            <a:schemeClr val="accent3"/>
          </a:lnRef>
          <a:fillRef idx="0">
            <a:schemeClr val="accent3"/>
          </a:fillRef>
          <a:effectRef idx="2">
            <a:schemeClr val="accent3"/>
          </a:effectRef>
          <a:fontRef idx="minor">
            <a:schemeClr val="tx1"/>
          </a:fontRef>
        </p:style>
      </p:cxnSp>
      <p:sp>
        <p:nvSpPr>
          <p:cNvPr id="6" name="TextBox 5">
            <a:extLst>
              <a:ext uri="{FF2B5EF4-FFF2-40B4-BE49-F238E27FC236}">
                <a16:creationId xmlns:a16="http://schemas.microsoft.com/office/drawing/2014/main" id="{DA8153D3-ACBA-87F7-577A-54FA0E88C812}"/>
              </a:ext>
            </a:extLst>
          </p:cNvPr>
          <p:cNvSpPr txBox="1"/>
          <p:nvPr/>
        </p:nvSpPr>
        <p:spPr>
          <a:xfrm>
            <a:off x="5765227" y="1828800"/>
            <a:ext cx="5867388"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The dataset which is used in this project contains 8 features ( Pregnancies, Glucose, Blood Pressure, Skin Thickness, Insulin, BMI, Diabetes Pedigree Function, Age ) of 392 women and the outcome is if they have diabetes or not. The outcome is a target variable which is a binary dependent variable (yes or no ).</a:t>
            </a:r>
          </a:p>
        </p:txBody>
      </p:sp>
      <p:sp>
        <p:nvSpPr>
          <p:cNvPr id="8" name="TextBox 7">
            <a:extLst>
              <a:ext uri="{FF2B5EF4-FFF2-40B4-BE49-F238E27FC236}">
                <a16:creationId xmlns:a16="http://schemas.microsoft.com/office/drawing/2014/main" id="{135D2065-5A3C-8584-D9EB-AB53B27BB2B2}"/>
              </a:ext>
            </a:extLst>
          </p:cNvPr>
          <p:cNvSpPr txBox="1"/>
          <p:nvPr/>
        </p:nvSpPr>
        <p:spPr>
          <a:xfrm>
            <a:off x="5761818" y="4334470"/>
            <a:ext cx="5486396" cy="923330"/>
          </a:xfrm>
          <a:prstGeom prst="rect">
            <a:avLst/>
          </a:prstGeom>
          <a:noFill/>
        </p:spPr>
        <p:txBody>
          <a:bodyPr wrap="square" rtlCol="0">
            <a:spAutoFit/>
          </a:bodyPr>
          <a:lstStyle/>
          <a:p>
            <a:pPr marL="285750" indent="-285750">
              <a:buFont typeface="Wingdings" panose="05000000000000000000" pitchFamily="2" charset="2"/>
              <a:buChar char="q"/>
            </a:pPr>
            <a:r>
              <a:rPr lang="en-US" dirty="0">
                <a:latin typeface="Rockwell" panose="02060603020205020403" pitchFamily="18" charset="0"/>
              </a:rPr>
              <a:t>Source</a:t>
            </a:r>
            <a:r>
              <a:rPr lang="en-US" dirty="0"/>
              <a:t> of the data : </a:t>
            </a:r>
            <a:r>
              <a:rPr lang="en-US" sz="1800" dirty="0">
                <a:solidFill>
                  <a:srgbClr val="0000FF"/>
                </a:solidFill>
                <a:effectLst/>
                <a:latin typeface="Rockwell" panose="02060603020205020403" pitchFamily="18" charset="0"/>
                <a:ea typeface="Times New Roman" panose="02020603050405020304" pitchFamily="18" charset="0"/>
                <a:cs typeface="Times New Roman" panose="02020603050405020304" pitchFamily="18" charset="0"/>
                <a:hlinkClick r:id="rId2"/>
              </a:rPr>
              <a:t>https://www.kaggle.com/datasets/uciml/pima-indians-diabetes-database</a:t>
            </a:r>
            <a:endParaRPr lang="en-US" dirty="0"/>
          </a:p>
        </p:txBody>
      </p:sp>
    </p:spTree>
    <p:extLst>
      <p:ext uri="{BB962C8B-B14F-4D97-AF65-F5344CB8AC3E}">
        <p14:creationId xmlns:p14="http://schemas.microsoft.com/office/powerpoint/2010/main" val="2765137111"/>
      </p:ext>
    </p:extLst>
  </p:cSld>
  <p:clrMapOvr>
    <a:masterClrMapping/>
  </p:clrMapOvr>
  <p:transition spd="slow">
    <p:split orient="vert"/>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1442</TotalTime>
  <Words>2617</Words>
  <Application>Microsoft Office PowerPoint</Application>
  <PresentationFormat>Custom</PresentationFormat>
  <Paragraphs>235</Paragraphs>
  <Slides>39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Algerian</vt:lpstr>
      <vt:lpstr>Arial</vt:lpstr>
      <vt:lpstr>Calibri</vt:lpstr>
      <vt:lpstr>Cambria Math</vt:lpstr>
      <vt:lpstr>Corbel</vt:lpstr>
      <vt:lpstr>Rockwell</vt:lpstr>
      <vt:lpstr>Wingdings</vt:lpstr>
      <vt:lpstr>Digital Blue Tunnel 16x9</vt:lpstr>
      <vt:lpstr>A STATISTICAL STUDY ON DIABETES PREDICTION USING RELEVANT FEATURES</vt:lpstr>
      <vt:lpstr>PowerPoint Presentation</vt:lpstr>
      <vt:lpstr>INTRODUCTION</vt:lpstr>
      <vt:lpstr>What is Diabetes?</vt:lpstr>
      <vt:lpstr>TYPES OF DIABETES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Screening for variables</vt:lpstr>
      <vt:lpstr>2. Screening variable : Glucose </vt:lpstr>
      <vt:lpstr>3. Screening variable : Blood Pressure </vt:lpstr>
      <vt:lpstr>4. Screening variable : Skin Thickness </vt:lpstr>
      <vt:lpstr>5. Screening variable : Insulin </vt:lpstr>
      <vt:lpstr>6. Screening variable : BMI </vt:lpstr>
      <vt:lpstr>7. Screening variable : Diabetes Pedigree Function </vt:lpstr>
      <vt:lpstr>8. Screening variable : Age </vt:lpstr>
      <vt:lpstr>Checking association between variables to study Bivariate relationship</vt:lpstr>
      <vt:lpstr>Testing the significance of the correlation coefficient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basaksujashkrishna@outlook.com</dc:creator>
  <cp:lastModifiedBy>basaksujashkrishna@outlook.com</cp:lastModifiedBy>
  <cp:revision>10</cp:revision>
  <dcterms:created xsi:type="dcterms:W3CDTF">2023-04-23T06:27:36Z</dcterms:created>
  <dcterms:modified xsi:type="dcterms:W3CDTF">2023-05-24T04:01:07Z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